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2" r:id="rId2"/>
  </p:sldMasterIdLst>
  <p:notesMasterIdLst>
    <p:notesMasterId r:id="rId11"/>
  </p:notesMasterIdLst>
  <p:sldIdLst>
    <p:sldId id="256" r:id="rId3"/>
    <p:sldId id="343" r:id="rId4"/>
    <p:sldId id="348" r:id="rId5"/>
    <p:sldId id="346" r:id="rId6"/>
    <p:sldId id="354" r:id="rId7"/>
    <p:sldId id="355" r:id="rId8"/>
    <p:sldId id="352" r:id="rId9"/>
    <p:sldId id="334" r:id="rId10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C325A"/>
    <a:srgbClr val="FF0000"/>
    <a:srgbClr val="EEF1FF"/>
    <a:srgbClr val="3333FF"/>
    <a:srgbClr val="009900"/>
    <a:srgbClr val="F3DB2D"/>
    <a:srgbClr val="EEF3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61" autoAdjust="0"/>
    <p:restoredTop sz="94660" autoAdjust="0"/>
  </p:normalViewPr>
  <p:slideViewPr>
    <p:cSldViewPr snapToGrid="0">
      <p:cViewPr varScale="1">
        <p:scale>
          <a:sx n="115" d="100"/>
          <a:sy n="115" d="100"/>
        </p:scale>
        <p:origin x="462" y="126"/>
      </p:cViewPr>
      <p:guideLst>
        <p:guide orient="horz" pos="2160"/>
        <p:guide pos="384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5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5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6F98990-F89D-4BD3-B0C8-CF349BD811B0}" type="datetimeFigureOut">
              <a:rPr lang="ru-RU"/>
              <a:pPr>
                <a:defRPr/>
              </a:pPr>
              <a:t>02.10.2023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7552"/>
            <a:ext cx="5438775" cy="3909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671"/>
            <a:ext cx="2946400" cy="4985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671"/>
            <a:ext cx="2946400" cy="49855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796376F-23F6-45F7-8F1D-FADF00D8693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847253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2275" y="1241425"/>
            <a:ext cx="5953125" cy="3349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4BAB2B1-F844-4D6D-8F8A-22866DC73AB4}" type="slidenum">
              <a:rPr lang="ru-RU" altLang="ru-RU" smtClean="0"/>
              <a:pPr eaLnBrk="1" hangingPunct="1">
                <a:spcBef>
                  <a:spcPct val="0"/>
                </a:spcBef>
              </a:pPr>
              <a:t>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71774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2BAECA-1FAB-4DD0-8CC5-4EBC94925B9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239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2275" y="1241425"/>
            <a:ext cx="5953125" cy="3349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4BAB2B1-F844-4D6D-8F8A-22866DC73AB4}" type="slidenum">
              <a:rPr lang="ru-RU" altLang="ru-RU" smtClean="0"/>
              <a:pPr eaLnBrk="1" hangingPunct="1">
                <a:spcBef>
                  <a:spcPct val="0"/>
                </a:spcBef>
              </a:pPr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16992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2275" y="1241425"/>
            <a:ext cx="5953125" cy="3349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BAB2B1-F844-4D6D-8F8A-22866DC73AB4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4423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EBD40B-9E65-4B86-8F2E-628FCF30A32D}" type="datetime1">
              <a:rPr lang="ru-RU" smtClean="0"/>
              <a:t>02.10.2023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3906EB-D91D-40A0-8DCD-F5BC390BA006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86786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C4DFD3-2162-46EC-80D4-E93D01D584E6}" type="datetime1">
              <a:rPr lang="ru-RU" smtClean="0"/>
              <a:t>02.10.2023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B1175-5AF1-4FF4-A831-ABA526D0C2DA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21933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B8863F-5452-41FC-A160-B91DC6554CB8}" type="datetime1">
              <a:rPr lang="ru-RU" smtClean="0"/>
              <a:t>02.10.2023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90CFF0-EB4C-4E3D-ABDF-242D678A6BF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420311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6C0506-7C0B-4946-A814-A6B0117785F3}" type="datetimeFigureOut">
              <a:rPr lang="ru-RU" smtClean="0"/>
              <a:pPr>
                <a:defRPr/>
              </a:pPr>
              <a:t>02.10.2023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3906EB-D91D-40A0-8DCD-F5BC390BA006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950460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13C9DB-B85A-4E8E-BA1C-F09DE0E64AC6}" type="datetimeFigureOut">
              <a:rPr lang="ru-RU" smtClean="0"/>
              <a:pPr>
                <a:defRPr/>
              </a:pPr>
              <a:t>02.10.2023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FB41F0-8EF6-4930-95E1-DF9230E2B88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646380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AF86AA-C815-4070-91EB-3838A2D3E6F9}" type="datetimeFigureOut">
              <a:rPr lang="ru-RU" smtClean="0"/>
              <a:pPr>
                <a:defRPr/>
              </a:pPr>
              <a:t>02.10.2023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29AA42-7F67-42A2-9FA4-12973A1AA3C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773640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DAB844-F89E-4493-89F9-F89557919D67}" type="datetimeFigureOut">
              <a:rPr lang="ru-RU" smtClean="0"/>
              <a:pPr>
                <a:defRPr/>
              </a:pPr>
              <a:t>02.10.2023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BE636D-247B-4C6D-8FEF-8381AE90847E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267313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ABAC41-98CE-43A4-BA7F-BB15E773981F}" type="datetimeFigureOut">
              <a:rPr lang="ru-RU" smtClean="0"/>
              <a:pPr>
                <a:defRPr/>
              </a:pPr>
              <a:t>02.10.2023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0384A-4FA5-4508-88FE-672BA9C2E48B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747096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255260-E448-496A-BEC3-1A128DEF6C24}" type="datetimeFigureOut">
              <a:rPr lang="ru-RU" smtClean="0"/>
              <a:pPr>
                <a:defRPr/>
              </a:pPr>
              <a:t>02.10.2023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453A5B-42B6-40B0-B00F-FA3E45ABB2F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659757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C6D05E-1507-4C6C-97C6-555DE34991E2}" type="datetimeFigureOut">
              <a:rPr lang="ru-RU" smtClean="0"/>
              <a:pPr>
                <a:defRPr/>
              </a:pPr>
              <a:t>02.10.2023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97B0A6-67A8-4208-8703-D4490242D573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525846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D47BA7-ED13-40DA-A50E-D27BCEB0530E}" type="datetimeFigureOut">
              <a:rPr lang="ru-RU" smtClean="0"/>
              <a:pPr>
                <a:defRPr/>
              </a:pPr>
              <a:t>02.10.2023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398E21-02BB-4E3A-BAC2-18F36734A48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4192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06DDE2-D0BF-4E3A-809A-DD8EAFF039AA}" type="datetime1">
              <a:rPr lang="ru-RU" smtClean="0"/>
              <a:t>02.10.2023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FB41F0-8EF6-4930-95E1-DF9230E2B88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304850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42182D-2BF3-4510-9F07-5D0AEB7CD1AE}" type="datetimeFigureOut">
              <a:rPr lang="ru-RU" smtClean="0"/>
              <a:pPr>
                <a:defRPr/>
              </a:pPr>
              <a:t>02.10.2023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F985CF-71F7-4151-BC0C-F6584EFB8F8C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748554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AEAFDE-4D91-4FFB-8C8E-A86EDBDC6B9E}" type="datetimeFigureOut">
              <a:rPr lang="ru-RU" smtClean="0"/>
              <a:pPr>
                <a:defRPr/>
              </a:pPr>
              <a:t>02.10.2023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B1175-5AF1-4FF4-A831-ABA526D0C2DA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801347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B65333-C32D-4E10-95F1-DB77BF76F833}" type="datetimeFigureOut">
              <a:rPr lang="ru-RU" smtClean="0"/>
              <a:pPr>
                <a:defRPr/>
              </a:pPr>
              <a:t>02.10.2023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90CFF0-EB4C-4E3D-ABDF-242D678A6BF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17291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971C82-BCBC-4312-90B9-50FE76EEBCE0}" type="datetime1">
              <a:rPr lang="ru-RU" smtClean="0"/>
              <a:t>02.10.2023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29AA42-7F67-42A2-9FA4-12973A1AA3C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72250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8AE1E8-B6CD-47B7-933D-D3687269E4D5}" type="datetime1">
              <a:rPr lang="ru-RU" smtClean="0"/>
              <a:t>02.10.2023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BE636D-247B-4C6D-8FEF-8381AE90847E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4913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D2A95B-3F08-43DB-BA3E-D4ED24A1176C}" type="datetime1">
              <a:rPr lang="ru-RU" smtClean="0"/>
              <a:t>02.10.2023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0384A-4FA5-4508-88FE-672BA9C2E48B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80460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70A047-8457-4386-9EE1-2FCA7C358F13}" type="datetime1">
              <a:rPr lang="ru-RU" smtClean="0"/>
              <a:t>02.10.2023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453A5B-42B6-40B0-B00F-FA3E45ABB2F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19776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1B2419-13B6-49E4-B3BB-11783562FF0E}" type="datetime1">
              <a:rPr lang="ru-RU" smtClean="0"/>
              <a:t>02.10.2023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97B0A6-67A8-4208-8703-D4490242D573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48509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FA22EF-0F32-44A8-85F6-32C8A4565DC0}" type="datetime1">
              <a:rPr lang="ru-RU" smtClean="0"/>
              <a:t>02.10.2023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398E21-02BB-4E3A-BAC2-18F36734A48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49161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352751-19E6-4D79-A09B-5F603300E21C}" type="datetime1">
              <a:rPr lang="ru-RU" smtClean="0"/>
              <a:t>02.10.2023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F985CF-71F7-4151-BC0C-F6584EFB8F8C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53039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6FC170A-530E-4E02-9E70-EB8B74C796C1}" type="datetime1">
              <a:rPr lang="ru-RU" smtClean="0"/>
              <a:t>02.10.2023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78B3D3E-612C-4557-B857-BCBF0E440BDB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98954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29E32F5-C50D-467A-A379-9F2B0520AEAE}" type="datetimeFigureOut">
              <a:rPr lang="ru-RU" smtClean="0"/>
              <a:pPr>
                <a:defRPr/>
              </a:pPr>
              <a:t>02.10.2023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78B3D3E-612C-4557-B857-BCBF0E440BDB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14270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1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511276" y="1467104"/>
            <a:ext cx="11307097" cy="3104896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НОРМИРОВАНИЕ ТЕПЛОВОГО ВОЗДЕЙСТВИЯ НА ВОДНЫЕ ОБЪЕКТЫ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ДЕЙСТВУЮЩЕГО НОРМАТИВА КАЧЕСТВА ВОДЫ ПО ТЕМПЕРАТУРЕ,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 ПРИМЕНЕНИЕ ЕГО ДЛЯ АКВАТОРИИ ЮЖНЫХ МОРЕЙ</a:t>
            </a:r>
            <a:endParaRPr lang="ru-RU" altLang="ru-RU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1"/>
          <p:cNvSpPr>
            <a:spLocks/>
          </p:cNvSpPr>
          <p:nvPr/>
        </p:nvSpPr>
        <p:spPr bwMode="auto">
          <a:xfrm>
            <a:off x="5854814" y="5215756"/>
            <a:ext cx="57880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lnSpc>
                <a:spcPct val="90000"/>
              </a:lnSpc>
              <a:defRPr sz="4400">
                <a:solidFill>
                  <a:schemeClr val="tx1"/>
                </a:solidFill>
                <a:latin typeface="Calibri Light" pitchFamily="34" charset="0"/>
              </a:defRPr>
            </a:lvl1pPr>
            <a:lvl2pPr eaLnBrk="0" hangingPunct="0">
              <a:lnSpc>
                <a:spcPct val="90000"/>
              </a:lnSpc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eaLnBrk="0" hangingPunct="0">
              <a:lnSpc>
                <a:spcPct val="90000"/>
              </a:lnSpc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eaLnBrk="0" hangingPunct="0">
              <a:lnSpc>
                <a:spcPct val="90000"/>
              </a:lnSpc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eaLnBrk="0" hangingPunct="0">
              <a:lnSpc>
                <a:spcPct val="90000"/>
              </a:lnSpc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r" eaLnBrk="1" hangingPunct="1">
              <a:defRPr/>
            </a:pPr>
            <a:endParaRPr lang="ru-RU" altLang="ru-RU" sz="3200" dirty="0">
              <a:solidFill>
                <a:srgbClr val="1C325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" y="166775"/>
            <a:ext cx="12192000" cy="646331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shade val="30000"/>
                  <a:satMod val="115000"/>
                </a:schemeClr>
              </a:gs>
              <a:gs pos="50000">
                <a:schemeClr val="accent5">
                  <a:lumMod val="75000"/>
                  <a:shade val="67500"/>
                  <a:satMod val="115000"/>
                </a:schemeClr>
              </a:gs>
              <a:gs pos="100000">
                <a:schemeClr val="accent5">
                  <a:lumMod val="75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/>
            <a:r>
              <a:rPr lang="ru-RU" sz="3600" b="1" cap="all" dirty="0" smtClean="0">
                <a:solidFill>
                  <a:srgbClr val="95D4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ФГБУ «ЦУРЭН»</a:t>
            </a:r>
            <a:endParaRPr lang="ru-RU" sz="3600" b="1" cap="all" dirty="0">
              <a:solidFill>
                <a:srgbClr val="95D4D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673188" y="4730933"/>
            <a:ext cx="4331250" cy="16619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b="1" dirty="0" smtClean="0">
                <a:solidFill>
                  <a:srgbClr val="1C32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Попова Елена Олеговна</a:t>
            </a:r>
            <a:endParaRPr lang="en-US" altLang="ru-RU" b="1" dirty="0" smtClean="0">
              <a:solidFill>
                <a:srgbClr val="1C325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solidFill>
                  <a:srgbClr val="1C32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400" dirty="0" smtClean="0">
                <a:solidFill>
                  <a:srgbClr val="1C32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оклад подготовлен по материалам отчета, </a:t>
            </a:r>
          </a:p>
          <a:p>
            <a:r>
              <a:rPr lang="ru-RU" sz="1400" dirty="0" smtClean="0">
                <a:solidFill>
                  <a:srgbClr val="1C32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выполненного ФГБУ «ЦУРЭН»</a:t>
            </a:r>
          </a:p>
          <a:p>
            <a:r>
              <a:rPr lang="ru-RU" sz="1400" dirty="0">
                <a:solidFill>
                  <a:srgbClr val="1C32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«Анализ нормативно-правовой базы, </a:t>
            </a:r>
            <a:endParaRPr lang="ru-RU" sz="1400" dirty="0" smtClean="0">
              <a:solidFill>
                <a:srgbClr val="1C325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solidFill>
                  <a:srgbClr val="1C32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регулирующей </a:t>
            </a:r>
            <a:r>
              <a:rPr lang="ru-RU" sz="1400" dirty="0">
                <a:solidFill>
                  <a:srgbClr val="1C32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установления требований </a:t>
            </a:r>
            <a:endParaRPr lang="ru-RU" sz="1400" dirty="0" smtClean="0">
              <a:solidFill>
                <a:srgbClr val="1C325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solidFill>
                  <a:srgbClr val="1C32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1400" dirty="0">
                <a:solidFill>
                  <a:srgbClr val="1C32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нормативу качества воды по температуре для </a:t>
            </a:r>
            <a:endParaRPr lang="ru-RU" sz="1400" dirty="0" smtClean="0">
              <a:solidFill>
                <a:srgbClr val="1C325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solidFill>
                  <a:srgbClr val="1C32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акватории </a:t>
            </a:r>
            <a:r>
              <a:rPr lang="ru-RU" sz="1400" dirty="0">
                <a:solidFill>
                  <a:srgbClr val="1C32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Чёрного моря, в том числе в зимнее время»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97950"/>
            <a:ext cx="12192000" cy="646331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shade val="30000"/>
                  <a:satMod val="115000"/>
                </a:schemeClr>
              </a:gs>
              <a:gs pos="50000">
                <a:schemeClr val="accent5">
                  <a:lumMod val="75000"/>
                  <a:shade val="67500"/>
                  <a:satMod val="115000"/>
                </a:schemeClr>
              </a:gs>
              <a:gs pos="100000">
                <a:schemeClr val="accent5">
                  <a:lumMod val="75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/>
            <a:r>
              <a:rPr lang="ru-RU" sz="3600" b="1" cap="al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 размещения объекта</a:t>
            </a:r>
            <a:endParaRPr lang="ru-RU" sz="3600" b="1" cap="al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324227" y="6510233"/>
            <a:ext cx="2743200" cy="365125"/>
          </a:xfrm>
        </p:spPr>
        <p:txBody>
          <a:bodyPr/>
          <a:lstStyle/>
          <a:p>
            <a:pPr>
              <a:defRPr/>
            </a:pPr>
            <a:fld id="{2FFB41F0-8EF6-4930-95E1-DF9230E2B880}" type="slidenum">
              <a:rPr lang="ru-RU" altLang="ru-RU" smtClean="0"/>
              <a:pPr>
                <a:defRPr/>
              </a:pPr>
              <a:t>2</a:t>
            </a:fld>
            <a:endParaRPr lang="ru-RU" alt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886305" y="1391010"/>
            <a:ext cx="3181122" cy="4429185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indent="0" algn="ctr">
              <a:buNone/>
            </a:pPr>
            <a:r>
              <a:rPr lang="ru-RU" sz="2800" b="1" spc="-10" dirty="0" smtClean="0">
                <a:pattFill prst="pct5">
                  <a:fgClr>
                    <a:schemeClr val="lt1"/>
                  </a:fgClr>
                  <a:bgClr>
                    <a:schemeClr val="bg1"/>
                  </a:bgClr>
                </a:patt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опреснительной установки предполагает сброс подогретых соленых вод</a:t>
            </a:r>
            <a:endParaRPr lang="ru-RU" sz="2800" b="1" spc="-10" dirty="0">
              <a:pattFill prst="pct5">
                <a:fgClr>
                  <a:schemeClr val="lt1"/>
                </a:fgClr>
                <a:bgClr>
                  <a:schemeClr val="bg1"/>
                </a:bgClr>
              </a:patt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25" y="930166"/>
            <a:ext cx="8552675" cy="52368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290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>
            <a:alphaModFix amt="1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2100263" y="3557588"/>
            <a:ext cx="10091737" cy="2535237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4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" y="67022"/>
            <a:ext cx="12192000" cy="646331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shade val="30000"/>
                  <a:satMod val="115000"/>
                </a:schemeClr>
              </a:gs>
              <a:gs pos="50000">
                <a:schemeClr val="accent5">
                  <a:lumMod val="75000"/>
                  <a:shade val="67500"/>
                  <a:satMod val="115000"/>
                </a:schemeClr>
              </a:gs>
              <a:gs pos="100000">
                <a:schemeClr val="accent5">
                  <a:lumMod val="75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РАЗРАБОТКИ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26126" y="922328"/>
            <a:ext cx="11406250" cy="21697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Формулировка 1958: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температура поверхностных слоев воды водоема под влиянием тепловых загрязнений не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повышаться по сравнению с природной в летний период больше чем на 3°С, а в зимний период - на 5° С. Подогрев всей массы воды недопустим, так же, как и нагрев поверхностных слоев летом выше 25-30° С.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83527" y="3540685"/>
            <a:ext cx="11477094" cy="30438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Действующая формулировка: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воды не должна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повышаться при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сбросе сточных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сравнению с естественной температурой водного объекта более чем на 5°С, с общим повышением температуры не более чем до 20°С летом и 5°С зимой для водных объектов, где обитают холодолюбивые рыбы (лососевые и сиговые) и не более чем до 28°С летом и 8°С зимой в остальных случаях. В местах нерестилищ налима запрещается повышать температуру воды зимой более чем на 2°С.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1130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63552"/>
            <a:ext cx="12192000" cy="507831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shade val="30000"/>
                  <a:satMod val="115000"/>
                </a:schemeClr>
              </a:gs>
              <a:gs pos="50000">
                <a:schemeClr val="accent5">
                  <a:lumMod val="75000"/>
                  <a:shade val="67500"/>
                  <a:satMod val="115000"/>
                </a:schemeClr>
              </a:gs>
              <a:gs pos="100000">
                <a:schemeClr val="accent5">
                  <a:lumMod val="75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/>
            <a:r>
              <a:rPr lang="ru-RU" sz="2700" b="1" cap="all" dirty="0" smtClean="0">
                <a:solidFill>
                  <a:srgbClr val="95D4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нормирования по температуре</a:t>
            </a:r>
            <a:endParaRPr lang="ru-RU" sz="2700" b="1" cap="all" dirty="0">
              <a:solidFill>
                <a:srgbClr val="95D4D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flipH="1">
            <a:off x="3578181" y="2313490"/>
            <a:ext cx="3586892" cy="0"/>
          </a:xfrm>
          <a:prstGeom prst="line">
            <a:avLst/>
          </a:prstGeom>
          <a:ln w="158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H="1">
            <a:off x="3578181" y="3164369"/>
            <a:ext cx="3586892" cy="0"/>
          </a:xfrm>
          <a:prstGeom prst="line">
            <a:avLst/>
          </a:prstGeom>
          <a:ln w="158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Прямоугольник 48"/>
          <p:cNvSpPr/>
          <p:nvPr/>
        </p:nvSpPr>
        <p:spPr>
          <a:xfrm>
            <a:off x="1001565" y="1404661"/>
            <a:ext cx="10522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не </a:t>
            </a:r>
            <a:r>
              <a:rPr lang="ru-RU" sz="24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уточнялись </a:t>
            </a:r>
            <a:r>
              <a:rPr lang="ru-RU" sz="2400" b="1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действуют </a:t>
            </a:r>
            <a:r>
              <a:rPr lang="ru-RU" sz="24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всей территории России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 flipH="1">
            <a:off x="3578181" y="4088898"/>
            <a:ext cx="3586892" cy="0"/>
          </a:xfrm>
          <a:prstGeom prst="line">
            <a:avLst/>
          </a:prstGeom>
          <a:ln w="158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001565" y="2405610"/>
            <a:ext cx="10522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 действует </a:t>
            </a:r>
            <a:r>
              <a:rPr lang="ru-RU" sz="24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учета климатических особенностей 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01565" y="3349084"/>
            <a:ext cx="10522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 </a:t>
            </a:r>
            <a:r>
              <a:rPr lang="ru-RU" sz="24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400" b="1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отражает </a:t>
            </a:r>
            <a:r>
              <a:rPr lang="ru-RU" sz="24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различия между пресноводной и морской </a:t>
            </a:r>
            <a:r>
              <a:rPr lang="ru-RU" sz="2400" b="1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средой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01565" y="4292558"/>
            <a:ext cx="10522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не подтверждено исследованиями </a:t>
            </a:r>
            <a:r>
              <a:rPr lang="ru-RU" sz="24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представителях всех трофических звеньев водного объекта 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01565" y="5408560"/>
            <a:ext cx="10522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действующий норматив содержит неоднозначность формулировки и неопределенность требований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H="1">
            <a:off x="3536140" y="5266057"/>
            <a:ext cx="3586892" cy="0"/>
          </a:xfrm>
          <a:prstGeom prst="line">
            <a:avLst/>
          </a:prstGeom>
          <a:ln w="158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8010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63552"/>
            <a:ext cx="12192000" cy="507831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shade val="30000"/>
                  <a:satMod val="115000"/>
                </a:schemeClr>
              </a:gs>
              <a:gs pos="50000">
                <a:schemeClr val="accent5">
                  <a:lumMod val="75000"/>
                  <a:shade val="67500"/>
                  <a:satMod val="115000"/>
                </a:schemeClr>
              </a:gs>
              <a:gs pos="100000">
                <a:schemeClr val="accent5">
                  <a:lumMod val="75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/>
            <a:r>
              <a:rPr lang="ru-RU" sz="2700" b="1" cap="all" dirty="0" smtClean="0">
                <a:solidFill>
                  <a:srgbClr val="95D4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Международный опыт</a:t>
            </a:r>
            <a:endParaRPr lang="ru-RU" sz="2700" b="1" cap="all" dirty="0">
              <a:solidFill>
                <a:srgbClr val="95D4D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52" y="971188"/>
            <a:ext cx="4218805" cy="281253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037" y="971189"/>
            <a:ext cx="5096390" cy="33958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394" y="3373821"/>
            <a:ext cx="5549331" cy="3694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482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63552"/>
            <a:ext cx="12192000" cy="507831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shade val="30000"/>
                  <a:satMod val="115000"/>
                </a:schemeClr>
              </a:gs>
              <a:gs pos="50000">
                <a:schemeClr val="accent5">
                  <a:lumMod val="75000"/>
                  <a:shade val="67500"/>
                  <a:satMod val="115000"/>
                </a:schemeClr>
              </a:gs>
              <a:gs pos="100000">
                <a:schemeClr val="accent5">
                  <a:lumMod val="75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/>
            <a:r>
              <a:rPr lang="ru-RU" sz="2700" b="1" cap="all" dirty="0" smtClean="0">
                <a:solidFill>
                  <a:srgbClr val="95D4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анализа</a:t>
            </a:r>
            <a:endParaRPr lang="ru-RU" sz="2700" b="1" cap="all" dirty="0">
              <a:solidFill>
                <a:srgbClr val="95D4D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flipH="1">
            <a:off x="3536140" y="1798018"/>
            <a:ext cx="3586892" cy="0"/>
          </a:xfrm>
          <a:prstGeom prst="line">
            <a:avLst/>
          </a:prstGeom>
          <a:ln w="158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H="1">
            <a:off x="3578181" y="3164369"/>
            <a:ext cx="3586892" cy="0"/>
          </a:xfrm>
          <a:prstGeom prst="line">
            <a:avLst/>
          </a:prstGeom>
          <a:ln w="158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Прямоугольник 48"/>
          <p:cNvSpPr/>
          <p:nvPr/>
        </p:nvSpPr>
        <p:spPr>
          <a:xfrm>
            <a:off x="1001565" y="967021"/>
            <a:ext cx="10522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температура </a:t>
            </a:r>
            <a:r>
              <a:rPr lang="ru-RU" sz="24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важнейший фактор, играющий ведущую роль в обеспечении нормальной жизнедеятельности и поведении рыб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 flipH="1">
            <a:off x="3578181" y="4530332"/>
            <a:ext cx="3586892" cy="0"/>
          </a:xfrm>
          <a:prstGeom prst="line">
            <a:avLst/>
          </a:prstGeom>
          <a:ln w="158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014349" y="1991723"/>
            <a:ext cx="10522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комплексные </a:t>
            </a:r>
            <a:r>
              <a:rPr lang="ru-RU" sz="24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 влияния температурного фактора на состояние </a:t>
            </a:r>
            <a:r>
              <a:rPr lang="ru-RU" sz="2400" b="1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всех </a:t>
            </a:r>
            <a:r>
              <a:rPr lang="ru-RU" sz="24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трофических звеньев и </a:t>
            </a:r>
            <a:r>
              <a:rPr lang="ru-RU" sz="2400" b="1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морские </a:t>
            </a:r>
            <a:r>
              <a:rPr lang="ru-RU" sz="24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экосистемы в целом </a:t>
            </a:r>
            <a:r>
              <a:rPr lang="ru-RU" sz="2400" b="1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отсутствуют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14349" y="3285044"/>
            <a:ext cx="10522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многими </a:t>
            </a:r>
            <a:r>
              <a:rPr lang="ru-RU" sz="2400" b="1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странами (с разными климатическими условиями) применяется </a:t>
            </a:r>
            <a:r>
              <a:rPr lang="ru-RU" sz="24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принцип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01565" y="4530332"/>
            <a:ext cx="105228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 в одном проведенном исследовании о влиянии сброса подогретых соленых вод в море не содержится однозначного вывода о негативном воздействии как на отдельные сообщества организмов, так и на морские экосистемы в </a:t>
            </a:r>
            <a:r>
              <a:rPr lang="ru-RU" sz="2400" b="1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целом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2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>
            <a:alphaModFix amt="1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" y="67022"/>
            <a:ext cx="12192000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shade val="30000"/>
                  <a:satMod val="115000"/>
                </a:schemeClr>
              </a:gs>
              <a:gs pos="50000">
                <a:schemeClr val="accent5">
                  <a:lumMod val="75000"/>
                  <a:shade val="67500"/>
                  <a:satMod val="115000"/>
                </a:schemeClr>
              </a:gs>
              <a:gs pos="100000">
                <a:schemeClr val="accent5">
                  <a:lumMod val="75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ПРЕДЛОЖЕНИЯ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29265" y="4303455"/>
            <a:ext cx="1117763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проведение комплексных исследований в связи с тем, что планируется строительство опреснительных установок в Крыму и на Дальнем Востоке и </a:t>
            </a:r>
            <a:r>
              <a:rPr lang="ru-RU" sz="2800" b="1" u="sng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влияния сброса подогретых солоноватых вод становится более актуальным</a:t>
            </a:r>
            <a:endParaRPr lang="ru-RU" sz="2800" b="1" u="sng" dirty="0">
              <a:solidFill>
                <a:srgbClr val="4472C4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5"/>
          <p:cNvSpPr txBox="1">
            <a:spLocks/>
          </p:cNvSpPr>
          <p:nvPr/>
        </p:nvSpPr>
        <p:spPr>
          <a:xfrm>
            <a:off x="1020933" y="978055"/>
            <a:ext cx="10327118" cy="1401351"/>
          </a:xfrm>
          <a:prstGeom prst="roundRect">
            <a:avLst/>
          </a:prstGeom>
          <a:ln w="1270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Внесение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корректной формулировки в действующий общероссийский норматив по температуре для морских водных объектов</a:t>
            </a:r>
            <a:endParaRPr lang="ru-RU" b="1" dirty="0">
              <a:pattFill prst="pct5">
                <a:fgClr>
                  <a:schemeClr val="lt1"/>
                </a:fgClr>
                <a:bgClr>
                  <a:schemeClr val="bg1"/>
                </a:bgClr>
              </a:pattFill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 txBox="1">
            <a:spLocks/>
          </p:cNvSpPr>
          <p:nvPr/>
        </p:nvSpPr>
        <p:spPr>
          <a:xfrm>
            <a:off x="1020933" y="2643879"/>
            <a:ext cx="10327118" cy="1401351"/>
          </a:xfrm>
          <a:prstGeom prst="roundRect">
            <a:avLst/>
          </a:prstGeom>
          <a:ln w="1270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Рассмотрение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 установления регионального норматива, учитывая климатические особенности южных морей (или природные зоны)</a:t>
            </a:r>
            <a:endParaRPr lang="ru-RU" b="1" dirty="0">
              <a:pattFill prst="pct5">
                <a:fgClr>
                  <a:schemeClr val="lt1"/>
                </a:fgClr>
                <a:bgClr>
                  <a:schemeClr val="bg1"/>
                </a:bgClr>
              </a:patt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1951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53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-1" y="2888053"/>
            <a:ext cx="12192001" cy="92333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shade val="30000"/>
                  <a:satMod val="115000"/>
                </a:schemeClr>
              </a:gs>
              <a:gs pos="50000">
                <a:schemeClr val="accent5">
                  <a:lumMod val="75000"/>
                  <a:shade val="67500"/>
                  <a:satMod val="115000"/>
                </a:schemeClr>
              </a:gs>
              <a:gs pos="100000">
                <a:schemeClr val="accent5">
                  <a:lumMod val="75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829544"/>
            <a:r>
              <a:rPr lang="ru-RU" sz="5400" b="1" cap="all" dirty="0" smtClean="0">
                <a:solidFill>
                  <a:schemeClr val="bg1"/>
                </a:solidFill>
                <a:latin typeface="PT Serif" panose="020A0603040505020204" pitchFamily="18" charset="-52"/>
                <a:ea typeface="PT Serif" panose="020A0603040505020204" pitchFamily="18" charset="-52"/>
              </a:rPr>
              <a:t>Благодарю за внимание</a:t>
            </a:r>
            <a:endParaRPr lang="ru-RU" sz="5400" b="1" cap="all" dirty="0">
              <a:solidFill>
                <a:schemeClr val="bg1"/>
              </a:solidFill>
              <a:latin typeface="PT Serif" panose="020A0603040505020204" pitchFamily="18" charset="-52"/>
              <a:ea typeface="PT Serif" panose="020A0603040505020204" pitchFamily="18" charset="-5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82928" y="6146037"/>
            <a:ext cx="1997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PT Serif" panose="020A0603040505020204" pitchFamily="18" charset="-52"/>
                <a:ea typeface="PT Serif" panose="020A0603040505020204" pitchFamily="18" charset="-52"/>
              </a:rPr>
              <a:t>ФГБУ «ЦУРЭН»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PT Serif" panose="020A0603040505020204" pitchFamily="18" charset="-52"/>
              <a:ea typeface="PT Serif" panose="020A0603040505020204" pitchFamily="18" charset="-52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97B0A6-67A8-4208-8703-D4490242D573}" type="slidenum">
              <a:rPr lang="ru-RU" altLang="ru-RU" smtClean="0"/>
              <a:pPr>
                <a:defRPr/>
              </a:pPr>
              <a:t>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7516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9004</TotalTime>
  <Words>423</Words>
  <Application>Microsoft Office PowerPoint</Application>
  <PresentationFormat>Широкоэкранный</PresentationFormat>
  <Paragraphs>41</Paragraphs>
  <Slides>8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PT Serif</vt:lpstr>
      <vt:lpstr>Times New Roman</vt:lpstr>
      <vt:lpstr>Wingdings</vt:lpstr>
      <vt:lpstr>Тема Office</vt:lpstr>
      <vt:lpstr>1_Тема Office</vt:lpstr>
      <vt:lpstr>НОРМИРОВАНИЕ ТЕПЛОВОГО ВОЗДЕЙСТВИЯ НА ВОДНЫЕ ОБЪЕКТЫ  АНАЛИЗ ДЕЙСТВУЮЩЕГО НОРМАТИВА КАЧЕСТВА ВОДЫ ПО ТЕМПЕРАТУРЕ, В ТОМ ЧИСЛЕ ПРИМЕНЕНИЕ ЕГО ДЛЯ АКВАТОРИИ ЮЖНЫХ МОРЕЙ</vt:lpstr>
      <vt:lpstr>Презентация PowerPoint</vt:lpstr>
      <vt:lpstr>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 для доклада конференции   «Повышение эффективности мер по сохранению водных биоресурсов»</dc:title>
  <dc:creator>Ekaterina Arkhipova</dc:creator>
  <cp:lastModifiedBy>Попова Елена Олеговна</cp:lastModifiedBy>
  <cp:revision>521</cp:revision>
  <cp:lastPrinted>2019-06-25T06:35:37Z</cp:lastPrinted>
  <dcterms:created xsi:type="dcterms:W3CDTF">2015-08-12T14:46:56Z</dcterms:created>
  <dcterms:modified xsi:type="dcterms:W3CDTF">2023-10-02T11:44:16Z</dcterms:modified>
</cp:coreProperties>
</file>