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60" r:id="rId1"/>
  </p:sldMasterIdLst>
  <p:notesMasterIdLst>
    <p:notesMasterId r:id="rId17"/>
  </p:notesMasterIdLst>
  <p:sldIdLst>
    <p:sldId id="256" r:id="rId2"/>
    <p:sldId id="279" r:id="rId3"/>
    <p:sldId id="313" r:id="rId4"/>
    <p:sldId id="314" r:id="rId5"/>
    <p:sldId id="308" r:id="rId6"/>
    <p:sldId id="307" r:id="rId7"/>
    <p:sldId id="315" r:id="rId8"/>
    <p:sldId id="320" r:id="rId9"/>
    <p:sldId id="316" r:id="rId10"/>
    <p:sldId id="317" r:id="rId11"/>
    <p:sldId id="318" r:id="rId12"/>
    <p:sldId id="319" r:id="rId13"/>
    <p:sldId id="312" r:id="rId14"/>
    <p:sldId id="304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0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85" autoAdjust="0"/>
    <p:restoredTop sz="95455" autoAdjust="0"/>
  </p:normalViewPr>
  <p:slideViewPr>
    <p:cSldViewPr>
      <p:cViewPr varScale="1">
        <p:scale>
          <a:sx n="115" d="100"/>
          <a:sy n="115" d="100"/>
        </p:scale>
        <p:origin x="132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24D34-84AD-4E29-9166-071C7A8050AA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FF2E9-3033-444E-AB18-23863D5C1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71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FF2E9-3033-444E-AB18-23863D5C114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62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FF2E9-3033-444E-AB18-23863D5C114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245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FF2E9-3033-444E-AB18-23863D5C114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84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FF2E9-3033-444E-AB18-23863D5C114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49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441B-C8B0-4409-B771-1EEE2A58097B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9453-161E-4A2A-A8D5-D4EB7F085B2D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E08E-9848-49CD-96AA-56870EE47AA3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F2C7-1FFD-461F-A024-F630459EAC15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327C-E5A0-432D-8DEB-AD20AF4808D8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B992-F638-4F78-A191-D5274350D917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275A-CD5B-468C-8A7C-24CF6C2B9677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10177-EBD6-4F89-B779-B7BF8EA0A746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AD285-86CD-4837-9A95-735692AB45BC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659A-A2B9-48C7-84F9-967551351FB0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B13B-D436-4066-A198-08A6623FBD41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0E132E-BEF3-4304-AAB2-9D4AD8D1EF02}" type="datetime1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B232D79-397E-454E-9A59-B950AA61EB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coservice-a-toxicology.ru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coservice-a-toxicology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Тригуб\logo_darkb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r="7072" b="-524"/>
          <a:stretch/>
        </p:blipFill>
        <p:spPr bwMode="auto">
          <a:xfrm>
            <a:off x="1691680" y="0"/>
            <a:ext cx="551383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2471" y="2707564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Аттестат аккредитации </a:t>
            </a:r>
            <a:r>
              <a:rPr lang="en-US" b="1" dirty="0"/>
              <a:t>RA.RU.21</a:t>
            </a:r>
            <a:r>
              <a:rPr lang="ru-RU" b="1" dirty="0"/>
              <a:t>АТ58</a:t>
            </a:r>
          </a:p>
        </p:txBody>
      </p:sp>
      <p:pic>
        <p:nvPicPr>
          <p:cNvPr id="5122" name="Picture 2" descr="http://fsa.gov.ru/public/images/rosakr_to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676" y="5646977"/>
            <a:ext cx="1689480" cy="80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895047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 </a:t>
            </a:r>
          </a:p>
          <a:p>
            <a:pPr algn="ctr"/>
            <a:r>
              <a:rPr lang="ru-RU" sz="2400" cap="all" dirty="0" smtClean="0"/>
              <a:t>Разработка норматива </a:t>
            </a:r>
            <a:r>
              <a:rPr lang="ru-RU" sz="2400" cap="all" dirty="0"/>
              <a:t>ПДК диспергента нефти </a:t>
            </a:r>
            <a:endParaRPr lang="ru-RU" sz="2400" cap="all" dirty="0" smtClean="0"/>
          </a:p>
          <a:p>
            <a:pPr algn="ctr"/>
            <a:r>
              <a:rPr lang="ru-RU" sz="2800" b="1" i="1" cap="all" dirty="0" smtClean="0"/>
              <a:t>FORMULA </a:t>
            </a:r>
            <a:r>
              <a:rPr lang="ru-RU" sz="2800" b="1" i="1" cap="all" dirty="0"/>
              <a:t>R01</a:t>
            </a:r>
            <a:r>
              <a:rPr lang="ru-RU" sz="2800" i="1" cap="all" dirty="0"/>
              <a:t> </a:t>
            </a:r>
            <a:endParaRPr lang="ru-RU" sz="2800" i="1" cap="all" dirty="0" smtClean="0"/>
          </a:p>
          <a:p>
            <a:pPr algn="ctr"/>
            <a:r>
              <a:rPr lang="ru-RU" sz="2400" cap="all" dirty="0" smtClean="0"/>
              <a:t>для </a:t>
            </a:r>
            <a:r>
              <a:rPr lang="ru-RU" sz="2400" cap="all" dirty="0"/>
              <a:t>воды морских водных объектов рыбохозяйственного </a:t>
            </a:r>
            <a:r>
              <a:rPr lang="ru-RU" sz="2400" cap="all" dirty="0" smtClean="0"/>
              <a:t>значения</a:t>
            </a:r>
            <a:endParaRPr lang="ru-RU" sz="2400" dirty="0"/>
          </a:p>
          <a:p>
            <a:pPr algn="ctr"/>
            <a:endParaRPr lang="en-US" sz="32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2822" y="5261864"/>
            <a:ext cx="494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Докладчик: д.б.н., профессор И.И. Руднева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8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 descr="Описание: Печень контроль рисунок для отче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76" y="188640"/>
            <a:ext cx="2687321" cy="253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7114" y="2732840"/>
            <a:ext cx="2324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Гистологическая </a:t>
            </a:r>
          </a:p>
          <a:p>
            <a:pPr algn="just"/>
            <a:r>
              <a:rPr lang="ru-RU" dirty="0" smtClean="0"/>
              <a:t>картина печени в </a:t>
            </a:r>
          </a:p>
          <a:p>
            <a:pPr algn="just"/>
            <a:r>
              <a:rPr lang="ru-RU" dirty="0" smtClean="0"/>
              <a:t>контрольной </a:t>
            </a:r>
            <a:r>
              <a:rPr lang="ru-RU" dirty="0"/>
              <a:t>группе</a:t>
            </a:r>
          </a:p>
        </p:txBody>
      </p:sp>
      <p:pic>
        <p:nvPicPr>
          <p:cNvPr id="9219" name="Рисунок 5" descr="Описание: Рисунок печень диспергент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188640"/>
            <a:ext cx="593725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4445" y="3952603"/>
            <a:ext cx="8708503" cy="1513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Гистологическая картина печени после экспозиции рыб при воздействии вещества в концентрации 0,25 мг/л (А) – норма; 0,5 мг/л (Б) – разрывы ткани печени; 1,0 мг/л (В) – жировой </a:t>
            </a:r>
            <a:r>
              <a:rPr lang="ru-RU" dirty="0" err="1"/>
              <a:t>гепатоз</a:t>
            </a:r>
            <a:r>
              <a:rPr lang="ru-RU" dirty="0"/>
              <a:t>; 5,0 мг/л (Г) – жировой </a:t>
            </a:r>
            <a:r>
              <a:rPr lang="ru-RU" dirty="0" err="1"/>
              <a:t>гепатоз</a:t>
            </a:r>
            <a:r>
              <a:rPr lang="ru-RU" dirty="0"/>
              <a:t>, воспаление; 10,0 мг/л (Д,Е) – жировой </a:t>
            </a:r>
            <a:r>
              <a:rPr lang="ru-RU" dirty="0" err="1"/>
              <a:t>гепатоз</a:t>
            </a:r>
            <a:r>
              <a:rPr lang="ru-RU" dirty="0"/>
              <a:t>, более сильное воспаление. Увеличение 15х×40х.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636" y="5513227"/>
            <a:ext cx="8654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Максимальной недействующей концентрацией диспергента можно считать концентрацию 0,25 мг/л. </a:t>
            </a:r>
          </a:p>
        </p:txBody>
      </p:sp>
    </p:spTree>
    <p:extLst>
      <p:ext uri="{BB962C8B-B14F-4D97-AF65-F5344CB8AC3E}">
        <p14:creationId xmlns:p14="http://schemas.microsoft.com/office/powerpoint/2010/main" val="1935259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диспергент 1 м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2" y="623710"/>
            <a:ext cx="2797481" cy="20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диспергент 5 м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56334"/>
            <a:ext cx="308768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8969" y="2657040"/>
            <a:ext cx="33969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/>
              <a:t>Окраска по Романовскому – </a:t>
            </a:r>
            <a:r>
              <a:rPr lang="ru-RU" sz="1000" dirty="0" err="1"/>
              <a:t>Гимзе</a:t>
            </a:r>
            <a:r>
              <a:rPr lang="ru-RU" sz="1000" dirty="0"/>
              <a:t>. Фото с </a:t>
            </a:r>
            <a:r>
              <a:rPr lang="ru-RU" sz="1000" dirty="0" err="1"/>
              <a:t>биовизора</a:t>
            </a:r>
            <a:r>
              <a:rPr lang="ru-RU" sz="1000" dirty="0"/>
              <a:t>.</a:t>
            </a:r>
          </a:p>
          <a:p>
            <a:pPr algn="just"/>
            <a:r>
              <a:rPr lang="ru-RU" sz="1000" dirty="0"/>
              <a:t>Деформация эритроцитов (А) и эритроцит с инвагинацией ядра (Б). </a:t>
            </a:r>
            <a:r>
              <a:rPr lang="ru-RU" sz="1000" dirty="0" err="1"/>
              <a:t>Ув</a:t>
            </a:r>
            <a:r>
              <a:rPr lang="ru-RU" sz="1000" dirty="0"/>
              <a:t>. х 1000 раз. Масляная иммерсия. Мазок крови экспериментальной группы при воздействии вещества в концентрации: 1,0 мг/л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55704" y="2575942"/>
            <a:ext cx="41044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Окраска по Романовскому – </a:t>
            </a:r>
            <a:r>
              <a:rPr lang="ru-RU" sz="1000" dirty="0" err="1"/>
              <a:t>Гимзе</a:t>
            </a:r>
            <a:r>
              <a:rPr lang="ru-RU" sz="1000" dirty="0"/>
              <a:t>. </a:t>
            </a:r>
          </a:p>
          <a:p>
            <a:pPr algn="ctr"/>
            <a:r>
              <a:rPr lang="ru-RU" sz="1000" dirty="0"/>
              <a:t>А – сжатие и смещение ядра эритроцита;</a:t>
            </a:r>
          </a:p>
          <a:p>
            <a:pPr algn="ctr"/>
            <a:r>
              <a:rPr lang="ru-RU" sz="1000" dirty="0"/>
              <a:t>Б – инвагинация ядра эритроцита. </a:t>
            </a:r>
          </a:p>
          <a:p>
            <a:pPr algn="ctr"/>
            <a:r>
              <a:rPr lang="ru-RU" sz="1000" dirty="0" err="1"/>
              <a:t>Ув</a:t>
            </a:r>
            <a:r>
              <a:rPr lang="ru-RU" sz="1000" dirty="0"/>
              <a:t>. х 1000 раз. Масляная иммерсия. Мазок крови экспериментальной группы при воздействии вещества в концентрации: 5,0 мг/л</a:t>
            </a:r>
          </a:p>
        </p:txBody>
      </p:sp>
      <p:pic>
        <p:nvPicPr>
          <p:cNvPr id="10245" name="Picture 5" descr="диспергент 5 -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9" y="3518814"/>
            <a:ext cx="28035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6959" y="5822277"/>
            <a:ext cx="3700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Окраска по Романовскому – </a:t>
            </a:r>
            <a:r>
              <a:rPr lang="ru-RU" sz="1000" dirty="0" err="1"/>
              <a:t>Гимзе</a:t>
            </a:r>
            <a:r>
              <a:rPr lang="ru-RU" sz="1000" dirty="0"/>
              <a:t>. </a:t>
            </a:r>
          </a:p>
          <a:p>
            <a:pPr algn="ctr"/>
            <a:r>
              <a:rPr lang="ru-RU" sz="1000" dirty="0"/>
              <a:t>Фото с </a:t>
            </a:r>
            <a:r>
              <a:rPr lang="ru-RU" sz="1000" dirty="0" err="1"/>
              <a:t>биовизора</a:t>
            </a:r>
            <a:r>
              <a:rPr lang="ru-RU" sz="1000" dirty="0"/>
              <a:t>. А - лопастное ядро. </a:t>
            </a:r>
            <a:r>
              <a:rPr lang="ru-RU" sz="1000" dirty="0" err="1"/>
              <a:t>Ув</a:t>
            </a:r>
            <a:r>
              <a:rPr lang="ru-RU" sz="1000" dirty="0"/>
              <a:t>. х 1000 раз. </a:t>
            </a:r>
          </a:p>
          <a:p>
            <a:pPr algn="ctr"/>
            <a:r>
              <a:rPr lang="ru-RU" sz="1000" dirty="0"/>
              <a:t>Масляная иммерсия. Мазок крови экспериментальной группы при воздействии вещества в концентрации: 5 мг/л </a:t>
            </a:r>
          </a:p>
        </p:txBody>
      </p:sp>
      <p:pic>
        <p:nvPicPr>
          <p:cNvPr id="10246" name="Picture 6" descr="диспергент 10 м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3516737"/>
            <a:ext cx="30876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44008" y="5745332"/>
            <a:ext cx="43161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Окраска по Романовскому – </a:t>
            </a:r>
            <a:r>
              <a:rPr lang="ru-RU" sz="1000" dirty="0" err="1"/>
              <a:t>Гимзе</a:t>
            </a:r>
            <a:r>
              <a:rPr lang="ru-RU" sz="1000" dirty="0"/>
              <a:t>. </a:t>
            </a:r>
          </a:p>
          <a:p>
            <a:pPr algn="ctr"/>
            <a:r>
              <a:rPr lang="ru-RU" sz="1000" dirty="0" err="1"/>
              <a:t>Ув</a:t>
            </a:r>
            <a:r>
              <a:rPr lang="ru-RU" sz="1000" dirty="0"/>
              <a:t>. х 1000 раз. Масляная иммерсия. Мазок крови экспериментальной группы при воздействии вещества в концентрации: 10 мг/л</a:t>
            </a:r>
          </a:p>
          <a:p>
            <a:pPr algn="ctr"/>
            <a:r>
              <a:rPr lang="ru-RU" sz="1000" dirty="0"/>
              <a:t>А – просветление (</a:t>
            </a:r>
            <a:r>
              <a:rPr lang="ru-RU" sz="1000" dirty="0" err="1"/>
              <a:t>хроматинолиз</a:t>
            </a:r>
            <a:r>
              <a:rPr lang="ru-RU" sz="1000" dirty="0"/>
              <a:t>) и эксцентрично расположенные ядра эритроцитов</a:t>
            </a:r>
          </a:p>
          <a:p>
            <a:pPr algn="ctr"/>
            <a:r>
              <a:rPr lang="ru-RU" sz="1000" dirty="0"/>
              <a:t>Б – лопастное ядро эритроцита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87813"/>
            <a:ext cx="312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/>
              <a:t>Гематологический анализ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695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диспергент 10 мл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346935"/>
            <a:ext cx="3456384" cy="264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3027879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по Романовскому –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Гимзе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 1000 раз. Масляная иммерсия. Мазок крови экспериментальной группы при воздействии вещества в концентрации: 10 мг/л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поперечное расположение ядра эритроцитов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– эксцентрично расположенное ядро эритроцита.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5516" y="4077072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Действие </a:t>
            </a:r>
            <a:r>
              <a:rPr lang="ru-RU" dirty="0"/>
              <a:t>вещества проявляется в концентрации 0,5 мг/л. Характер изменений форменных элементов крови указывает на воспалительную и аллергическую реакцию у особей в условиях эксперимента. Воздействие вещества имеет </a:t>
            </a:r>
            <a:r>
              <a:rPr lang="ru-RU" dirty="0" err="1"/>
              <a:t>дозозависимый</a:t>
            </a:r>
            <a:r>
              <a:rPr lang="ru-RU" dirty="0"/>
              <a:t> эффект и с увеличением концентрации вещества характер </a:t>
            </a:r>
            <a:r>
              <a:rPr lang="ru-RU" dirty="0" err="1"/>
              <a:t>цитопатологических</a:t>
            </a:r>
            <a:r>
              <a:rPr lang="ru-RU" dirty="0"/>
              <a:t> явлений усугубляется.  В самых высоких концентрациях </a:t>
            </a:r>
            <a:endParaRPr lang="ru-RU" dirty="0" smtClean="0"/>
          </a:p>
          <a:p>
            <a:pPr algn="just"/>
            <a:r>
              <a:rPr lang="ru-RU" dirty="0" smtClean="0"/>
              <a:t>(</a:t>
            </a:r>
            <a:r>
              <a:rPr lang="ru-RU" dirty="0"/>
              <a:t>5 и 10 мг/л) действующее вещество имеет токсический эффект на ядерный аппарат клеток, что может свидетельствовать о прямом либо опосредованном </a:t>
            </a:r>
            <a:r>
              <a:rPr lang="ru-RU" dirty="0" err="1"/>
              <a:t>токсикогенетическом</a:t>
            </a:r>
            <a:r>
              <a:rPr lang="ru-RU" dirty="0"/>
              <a:t> воздействии. </a:t>
            </a:r>
          </a:p>
        </p:txBody>
      </p:sp>
    </p:spTree>
    <p:extLst>
      <p:ext uri="{BB962C8B-B14F-4D97-AF65-F5344CB8AC3E}">
        <p14:creationId xmlns:p14="http://schemas.microsoft.com/office/powerpoint/2010/main" val="850798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134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09999" y="6445724"/>
            <a:ext cx="1828800" cy="354724"/>
          </a:xfrm>
        </p:spPr>
        <p:txBody>
          <a:bodyPr/>
          <a:lstStyle/>
          <a:p>
            <a:fld id="{AB232D79-397E-454E-9A59-B950AA61EB82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5624" y="235406"/>
            <a:ext cx="909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Если какой-либо компонент в составе смеси превышает свой норматив при попадании этой смеси в воду, экспериментально установленная величина норматива на смесь </a:t>
            </a:r>
            <a:r>
              <a:rPr lang="ru-RU" sz="1600" dirty="0" smtClean="0"/>
              <a:t>корректируется </a:t>
            </a:r>
            <a:r>
              <a:rPr lang="ru-RU" sz="1600" dirty="0"/>
              <a:t>так, чтобы этот компонент в составе смеси </a:t>
            </a:r>
            <a:r>
              <a:rPr lang="ru-RU" sz="1600" dirty="0" smtClean="0"/>
              <a:t> не </a:t>
            </a:r>
            <a:r>
              <a:rPr lang="ru-RU" sz="1600" dirty="0"/>
              <a:t>превышал свой норматив</a:t>
            </a:r>
            <a:r>
              <a:rPr lang="ru-RU" sz="1600" dirty="0" smtClean="0"/>
              <a:t>»: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070092"/>
              </p:ext>
            </p:extLst>
          </p:nvPr>
        </p:nvGraphicFramePr>
        <p:xfrm>
          <a:off x="174517" y="1196749"/>
          <a:ext cx="8861978" cy="50405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5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7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7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31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064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в продукте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действующих веществ в смеси %, пересчет на 100% продукты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ПДК по 100% веществам, мг/л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сколько мг/л 100% веществ в 0,5мг/л товарного продукта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 сколько раз содержание вещества в 0,5мг/л смеси меньше ПДК, раз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Концентрация продукта, при которой не превышается ПДК на компоненты, мг/л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Этоксилированный сорбитан моноолеат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Сорбитан моноолеат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1,4-Бис(2-этилгексокси)-1,4-диоксобутан-2-сульфонат натрия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1,2-пропиленгликоль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3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Парафин нефтяной жидкий (Дистилляты нефтяные гидрогенизированные легкие)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64742-47-8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9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Натрия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тетраборат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декагидрат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бура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1764,00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882,00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5363" marR="5536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287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8" name="Picture 2" descr="C:\Users\user\Desktop\Тригуб\pic_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2" y="0"/>
            <a:ext cx="91533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089" y="332656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9" name="Рисунок 8" descr="http://ecoservice-a-toxicology.ru/thumb/WIBmyiW1pDLJI9cKJcrKcg/-r150/1576349/logo_main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7" r="32687" b="48162"/>
          <a:stretch/>
        </p:blipFill>
        <p:spPr bwMode="auto">
          <a:xfrm>
            <a:off x="7955811" y="120042"/>
            <a:ext cx="960598" cy="8659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9333" y="826183"/>
            <a:ext cx="9153331" cy="544068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Экспериментально установленная величина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ПДК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диспергента нефти</a:t>
            </a:r>
            <a:r>
              <a:rPr lang="x-non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FORMULA R0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0,2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мг/л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x-non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лимитирующее звено 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сапрофитная микрофлора, рыбы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x-non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ЛПВ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Класс опасности – 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x-non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корректировки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величины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ПДК диспергента нефти</a:t>
            </a:r>
            <a:r>
              <a:rPr lang="x-non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FORMULA R0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экспериментальной величины на расчетную ПДК для морской воды рыбохозяйственных водоемов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0,63  мг/л</a:t>
            </a:r>
            <a:r>
              <a:rPr lang="x-non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</a:t>
            </a:r>
            <a:r>
              <a:rPr lang="x-non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репарат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соответствует 4 классу опасности, но в связи с нахождением в его составе компонентов с 3 классом опасности  препарат должен быть отнесен к 3 классу опасности (опасные вещества).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x-non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ЛПВ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санитарн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о-токсикологический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+mj-lt"/>
              <a:buAutoNum type="arabicParenR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98" y="251961"/>
            <a:ext cx="2849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2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" y="62351"/>
            <a:ext cx="8928991" cy="5454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555776" y="980728"/>
            <a:ext cx="4049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Спасибо за внимание!</a:t>
            </a:r>
            <a:endParaRPr lang="ru-RU" sz="2800" b="1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1768" y="5517233"/>
            <a:ext cx="892899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hlinkClick r:id="rId3"/>
              </a:rPr>
              <a:t>info@ecoservice-a-toxicology.ru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  <a:hlinkClick r:id="rId4"/>
              </a:rPr>
              <a:t>www.ecoservice-a-toxicology.ru</a:t>
            </a:r>
            <a:endParaRPr lang="ru-RU" sz="2000" dirty="0" smtClean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Тел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.: +7 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962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910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-3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62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Тригуб\pic_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-5437"/>
            <a:ext cx="9153331" cy="686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10" y="0"/>
            <a:ext cx="9133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Диспергент </a:t>
            </a:r>
            <a:r>
              <a:rPr lang="ru-RU" dirty="0">
                <a:latin typeface="Arial" pitchFamily="34" charset="0"/>
                <a:cs typeface="Arial" pitchFamily="34" charset="0"/>
              </a:rPr>
              <a:t>нефти FORMULA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R01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представляет собой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жидкость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светло-коричневого </a:t>
            </a:r>
            <a:r>
              <a:rPr lang="ru-RU" dirty="0">
                <a:latin typeface="Arial" pitchFamily="34" charset="0"/>
                <a:cs typeface="Arial" pitchFamily="34" charset="0"/>
              </a:rPr>
              <a:t>цвета, плотность при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20°С </a:t>
            </a:r>
            <a:r>
              <a:rPr lang="ru-RU" dirty="0">
                <a:latin typeface="Arial" pitchFamily="34" charset="0"/>
                <a:cs typeface="Arial" pitchFamily="34" charset="0"/>
              </a:rPr>
              <a:t>– 0,9618 г/см</a:t>
            </a:r>
            <a:r>
              <a:rPr lang="ru-RU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dirty="0">
                <a:latin typeface="Arial" pitchFamily="34" charset="0"/>
                <a:cs typeface="Arial" pitchFamily="34" charset="0"/>
              </a:rPr>
              <a:t>, динамическая вязкость при 20 °С – 152 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мПа*с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состоит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из 6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компонентов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+ вода: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293931"/>
              </p:ext>
            </p:extLst>
          </p:nvPr>
        </p:nvGraphicFramePr>
        <p:xfrm>
          <a:off x="590780" y="901152"/>
          <a:ext cx="8445716" cy="196912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03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6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4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№п/п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Компонент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Содержание, % масс.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2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Этоксилированный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сорбитан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моноолеат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 18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Сорбитан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моноолеат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 16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1,4-Бис(2-этилгексокси)-1,4-диоксобутан-2-сульфонат натрия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 18,5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1,2-п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ропиленгликоль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 8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67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Парафин нефтяной жидкий (Дистилляты нефтяные гидрогенизированные легкие)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 30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Натрия </a:t>
                      </a: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тетраборат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декагидрат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бура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 0,5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Вода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 100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510" y="3140968"/>
            <a:ext cx="913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На все компоненты препарата разработаны ПДК для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воды водных </a:t>
            </a:r>
            <a:r>
              <a:rPr lang="ru-RU" dirty="0">
                <a:latin typeface="Arial" pitchFamily="34" charset="0"/>
                <a:cs typeface="Arial" pitchFamily="34" charset="0"/>
              </a:rPr>
              <a:t>объектов рыбохозяйственного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значения: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011010"/>
              </p:ext>
            </p:extLst>
          </p:nvPr>
        </p:nvGraphicFramePr>
        <p:xfrm>
          <a:off x="621529" y="3787299"/>
          <a:ext cx="7972946" cy="283264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02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7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6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1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№п/п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Компонент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ПДК, мг/дм</a:t>
                      </a:r>
                      <a:r>
                        <a:rPr lang="ru-RU" sz="1100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Лим.звено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Класс опасности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Этоксилированный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сорбитан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моноолеат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сан-токс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Сорбитан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моноолеат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токс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0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1,4-Бис(2-этилгексокси)-1,4-диоксобутан-2-сульфонат натрия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токс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1,2-пропиленгликоль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токс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Парафин нефтяной жидкий (Дистилляты нефтяные гидрогенизированные легкие) </a:t>
                      </a:r>
                      <a:r>
                        <a:rPr lang="en-US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CAS 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64742-47-8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орг. 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 токс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Натрия </a:t>
                      </a: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тетраборат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декагидрат</a:t>
                      </a: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бура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itchFamily="34" charset="0"/>
                          <a:cs typeface="Arial" pitchFamily="34" charset="0"/>
                        </a:rPr>
                        <a:t>4,41</a:t>
                      </a:r>
                      <a:endParaRPr lang="ru-RU" sz="11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токс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Вода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3799" marR="3379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3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18" y="116632"/>
            <a:ext cx="505013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Согласно </a:t>
            </a:r>
            <a:r>
              <a:rPr lang="ru-RU" dirty="0"/>
              <a:t>п. </a:t>
            </a:r>
            <a:r>
              <a:rPr lang="x-none" dirty="0"/>
              <a:t>6.8. </a:t>
            </a:r>
            <a:r>
              <a:rPr lang="ru-RU" dirty="0"/>
              <a:t>Методических указаний (2009) «</a:t>
            </a:r>
            <a:r>
              <a:rPr lang="x-none" dirty="0"/>
              <a:t>Аналитический контроль за содержанием смеси в водной среде ведется по индикаторному компоненту или компонентам смеси. </a:t>
            </a:r>
            <a:endParaRPr lang="ru-RU" dirty="0" smtClean="0"/>
          </a:p>
          <a:p>
            <a:pPr algn="just"/>
            <a:r>
              <a:rPr lang="ru-RU" dirty="0" smtClean="0"/>
              <a:t>	</a:t>
            </a:r>
            <a:r>
              <a:rPr lang="x-none" dirty="0" smtClean="0"/>
              <a:t>Выбор </a:t>
            </a:r>
            <a:r>
              <a:rPr lang="x-none" dirty="0"/>
              <a:t>индикаторного компонента проводится на основе следующих принципов: выявление наиболее токсичного и опасного компонента; выбор наиболее стабильного компонента; определение относительной массы (процентного содержания) компонентов смеси; наличие метода определения вещества в воде или его обязательная разработка</a:t>
            </a:r>
            <a:r>
              <a:rPr lang="ru-RU" dirty="0"/>
              <a:t>»</a:t>
            </a:r>
            <a:r>
              <a:rPr lang="x-none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	В </a:t>
            </a:r>
            <a:r>
              <a:rPr lang="ru-RU" dirty="0"/>
              <a:t>данном случае, контроль может вестись по компоненту «</a:t>
            </a:r>
            <a:r>
              <a:rPr lang="x-none" dirty="0"/>
              <a:t>Сорбитан моноолеат</a:t>
            </a:r>
            <a:r>
              <a:rPr lang="ru-RU" dirty="0"/>
              <a:t>»: </a:t>
            </a:r>
            <a:endParaRPr lang="ru-RU" dirty="0" smtClean="0"/>
          </a:p>
          <a:p>
            <a:pPr algn="just"/>
            <a:r>
              <a:rPr lang="ru-RU" dirty="0" smtClean="0"/>
              <a:t>	ФР.1.31.2017.28074 </a:t>
            </a:r>
            <a:r>
              <a:rPr lang="ru-RU" dirty="0"/>
              <a:t>Методика измерений массовой концентрации </a:t>
            </a:r>
            <a:r>
              <a:rPr lang="ru-RU" dirty="0" err="1"/>
              <a:t>сорбитанмоноолеата</a:t>
            </a:r>
            <a:r>
              <a:rPr lang="ru-RU" dirty="0"/>
              <a:t> SMO в морской воде методом высокоэффективной жидкостной хроматографии c масс-спектрометрическим детектированием. МРМСО-02/2017.</a:t>
            </a:r>
          </a:p>
        </p:txBody>
      </p:sp>
      <p:pic>
        <p:nvPicPr>
          <p:cNvPr id="8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53268"/>
            <a:ext cx="3607559" cy="5390036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75224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04664"/>
            <a:ext cx="878497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в соответствии с «Методическими указаниями по разработке нормативов качества воды водных объектов рыбохозяйственного значения, в том числе нормативов ПДК вредных веществ в водах водных объектов рыбохозяйственного значения», утвержденных приказом Росрыболовства №695 от 04.08.2009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культивирования тест-организмов и проведения экспериментов использовали искусственную морскую воду, соленость 20‰, а также природную черноморскую воду соленостью 18‰ и 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‰.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Исходные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растворы вещества (высокой концентрации) готовили на морской воде. Исследуемые концентрации вещества готовили из исходного раствора (товарного продукта) на морской воде или на среде для культивирования тест-организмов. Концентрации вещества в экспериментальной среде учитывали по внесению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величину норматива ПДК принимали наименьшую из всех максимально допустимых концентраций (МДК), полученных в результате исследований для каждого тест-параметра каждого тест-организма.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1507151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Тригуб\pic_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3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894" y="260648"/>
            <a:ext cx="91331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диспергента нефти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FORMULA R01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органолептические показатели водной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среды; гидрохимия и самоочищение; фитопланктон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одноклеточные водоросли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Phaeodactylum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tricornutum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зоопланктон –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Artemia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salina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эмбриональное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постэмбриональное развитие рыб -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севрюги </a:t>
            </a:r>
            <a:r>
              <a:rPr lang="ru-RU" sz="24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Acipenser</a:t>
            </a:r>
            <a: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stellatus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стадии онтогенеза рыб на примере –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Poecilia reticulat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G-20220126-WA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63" y="3356883"/>
            <a:ext cx="5361831" cy="301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-20220226-WA003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9" b="23546"/>
          <a:stretch/>
        </p:blipFill>
        <p:spPr bwMode="auto">
          <a:xfrm>
            <a:off x="5724557" y="3356882"/>
            <a:ext cx="3097219" cy="301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30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2D79-397E-454E-9A59-B950AA61EB82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026" name="Picture 2" descr="C:\Users\user\Desktop\Тригуб\pic_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6"/>
            <a:ext cx="9144001" cy="686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19572" y="2520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исследований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82586"/>
              </p:ext>
            </p:extLst>
          </p:nvPr>
        </p:nvGraphicFramePr>
        <p:xfrm>
          <a:off x="169881" y="443236"/>
          <a:ext cx="8804238" cy="64147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280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3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1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9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1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Охраняемое звено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Тест-объект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Показатель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Экспозиция, сут.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Пороговая концентрация,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мг/л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МДК,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мг/л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910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Санитарный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режим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водной среды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Органолептика водной среды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Гидрохимические показатели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Кислород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</a:t>
                      </a:r>
                      <a:r>
                        <a:rPr lang="ru-RU" sz="1100">
                          <a:effectLst/>
                        </a:rPr>
                        <a:t> 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pH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</a:t>
                      </a:r>
                      <a:r>
                        <a:rPr lang="ru-RU" sz="1100">
                          <a:effectLst/>
                        </a:rPr>
                        <a:t> 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N-NH</a:t>
                      </a:r>
                      <a:r>
                        <a:rPr lang="ru-RU" sz="1100" baseline="-25000" dirty="0">
                          <a:effectLst/>
                        </a:rPr>
                        <a:t>4</a:t>
                      </a:r>
                      <a:r>
                        <a:rPr lang="ru-RU" sz="1100" dirty="0">
                          <a:effectLst/>
                        </a:rPr>
                        <a:t>+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0,75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N-NO</a:t>
                      </a:r>
                      <a:r>
                        <a:rPr lang="ru-RU" sz="1100" baseline="-25000" dirty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</a:t>
                      </a: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N-NO</a:t>
                      </a:r>
                      <a:r>
                        <a:rPr lang="ru-RU" sz="1100" baseline="-25000" dirty="0">
                          <a:effectLst/>
                        </a:rPr>
                        <a:t>3</a:t>
                      </a: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0,75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Сапрофиты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БПК</a:t>
                      </a:r>
                      <a:r>
                        <a:rPr lang="ru-RU" sz="1100" baseline="-250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Численность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0,25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0,2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76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Фитопланктон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</a:rPr>
                        <a:t>Phaeodactylum tricornutum 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ЛК</a:t>
                      </a:r>
                      <a:r>
                        <a:rPr lang="ru-RU" sz="1100" baseline="-250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Более 100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7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Численность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76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Зоопланктон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</a:rPr>
                        <a:t>Artemia salina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ЛК</a:t>
                      </a:r>
                      <a:r>
                        <a:rPr lang="ru-RU" sz="1100" baseline="-250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Более 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Выживаемость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7637">
                <a:tc row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Рыбы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err="1">
                          <a:effectLst/>
                        </a:rPr>
                        <a:t>Poecilia</a:t>
                      </a:r>
                      <a:r>
                        <a:rPr lang="ru-RU" sz="1100" i="1" dirty="0">
                          <a:effectLst/>
                        </a:rPr>
                        <a:t> </a:t>
                      </a:r>
                      <a:r>
                        <a:rPr lang="ru-RU" sz="1100" i="1" dirty="0" err="1">
                          <a:effectLst/>
                        </a:rPr>
                        <a:t>reticulata</a:t>
                      </a:r>
                      <a:endParaRPr lang="ru-RU" sz="11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ЛК</a:t>
                      </a:r>
                      <a:r>
                        <a:rPr lang="ru-RU" sz="1100" baseline="-250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Более 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Выживаемость молоди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&gt;</a:t>
                      </a:r>
                      <a:r>
                        <a:rPr lang="ru-RU" sz="1100" dirty="0">
                          <a:effectLst/>
                        </a:rPr>
                        <a:t> 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Выживаемость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взрослых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&gt;</a:t>
                      </a:r>
                      <a:r>
                        <a:rPr lang="ru-RU" sz="1100" dirty="0">
                          <a:effectLst/>
                        </a:rPr>
                        <a:t> 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Рост (вес)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&gt;</a:t>
                      </a:r>
                      <a:r>
                        <a:rPr lang="ru-RU" sz="1100" dirty="0">
                          <a:effectLst/>
                        </a:rPr>
                        <a:t> 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50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Патоморфология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0,5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0,25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0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Гистология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0,5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0,25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50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Гематология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0,5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0,25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Севрюга </a:t>
                      </a:r>
                      <a:r>
                        <a:rPr lang="ru-RU" sz="1100" i="1" dirty="0" err="1">
                          <a:effectLst/>
                        </a:rPr>
                        <a:t>Acipenser</a:t>
                      </a:r>
                      <a:r>
                        <a:rPr lang="ru-RU" sz="1100" i="1" dirty="0">
                          <a:effectLst/>
                        </a:rPr>
                        <a:t> </a:t>
                      </a:r>
                      <a:r>
                        <a:rPr lang="ru-RU" sz="1100" i="1" dirty="0" err="1">
                          <a:effectLst/>
                        </a:rPr>
                        <a:t>stellatus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Выживаемость эмбрионов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&gt;</a:t>
                      </a:r>
                      <a:r>
                        <a:rPr lang="ru-RU" sz="1100" dirty="0">
                          <a:effectLst/>
                        </a:rPr>
                        <a:t> 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5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Выклев личинок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</a:t>
                      </a:r>
                      <a:r>
                        <a:rPr lang="ru-RU" sz="1100">
                          <a:effectLst/>
                        </a:rPr>
                        <a:t> 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5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Выживаемость личинок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1932" marR="21932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5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6421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Динамика численности сапрофитов в растворах с различными концентрациями препарата, КОЕ/ </a:t>
            </a:r>
            <a:r>
              <a:rPr lang="ru-RU" dirty="0" smtClean="0"/>
              <a:t>дм</a:t>
            </a:r>
            <a:r>
              <a:rPr lang="ru-RU" baseline="30000" dirty="0" smtClean="0"/>
              <a:t>3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648362"/>
              </p:ext>
            </p:extLst>
          </p:nvPr>
        </p:nvGraphicFramePr>
        <p:xfrm>
          <a:off x="1" y="836712"/>
          <a:ext cx="9143999" cy="587259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368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82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1874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874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0282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Сут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Показатель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Концентрация диспергента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Контр.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0,05 мг/дм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0,1 мг/дм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0,2 мг/дм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0,25 мг/дм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0,3 мг/дм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0,5 мг/дм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 мг/дм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 мг/дм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25 мг/дм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57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0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Mean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4067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3856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4314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3999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3733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4416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3800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4133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4800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5267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SE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291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544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619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385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267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613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231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176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416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67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% от контр.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94,8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106,1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98,3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91,8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108,6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93,4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101,6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118,0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129,5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t Стьюдента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- 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-4,02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34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Mean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12267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19760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19421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14058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9920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12625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9173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8000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11093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10560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SE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1756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2388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2129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4852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847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1336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873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489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1482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1293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% от контр.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161,1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158,3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114,6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80,9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102,9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74,8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65,2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90,4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86,1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5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t Стьюдента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- 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- 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- 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57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Mean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663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951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835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2170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928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1513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4777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18400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SE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263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261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329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297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387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355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367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215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2236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693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1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% от контр.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143,3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151,1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125,8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327,1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139,8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228,1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305,0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720,1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2773,9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5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t Стьюдента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-3,22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-4,00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- 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-23,93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334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Mean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633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805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990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1201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2147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1729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2183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10622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10489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22044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5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SE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182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192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320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133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378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111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924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446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2807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11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% от контр.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127,2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156,3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189,6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338,9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273,1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344,7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1677,2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1656,2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3480,7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25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t Стьюдента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 - 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-10,77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-2,88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-12,95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-10,80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-21,99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-7,63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2537" marR="42537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8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340768"/>
            <a:ext cx="8856984" cy="4392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Оценка </a:t>
            </a:r>
            <a:r>
              <a:rPr lang="ru-RU" dirty="0"/>
              <a:t>влияния диспергента на ткани и органы гуппи была проведена с использованием визуального и гистологического методов. Исследования проводили на рыбах, выживших после хронического воздействия вещества.</a:t>
            </a:r>
          </a:p>
          <a:p>
            <a:pPr algn="just"/>
            <a:r>
              <a:rPr lang="ru-RU" dirty="0"/>
              <a:t>Внешний вид и окраска тела рыб по завершению опыта соответствовали норме. При вскрытии брюшной полости у особей из всех групп были обнаружены </a:t>
            </a:r>
            <a:r>
              <a:rPr lang="ru-RU" dirty="0" err="1"/>
              <a:t>выклюнувшиеся</a:t>
            </a:r>
            <a:r>
              <a:rPr lang="ru-RU" dirty="0"/>
              <a:t> </a:t>
            </a:r>
            <a:r>
              <a:rPr lang="ru-RU" dirty="0" err="1"/>
              <a:t>предличинки</a:t>
            </a:r>
            <a:r>
              <a:rPr lang="ru-RU" dirty="0"/>
              <a:t>.</a:t>
            </a:r>
          </a:p>
          <a:p>
            <a:pPr algn="just"/>
            <a:r>
              <a:rPr lang="ru-RU" dirty="0" smtClean="0"/>
              <a:t>	У </a:t>
            </a:r>
            <a:r>
              <a:rPr lang="ru-RU" dirty="0"/>
              <a:t>рыб из групп с двумя наименьшими концентрациями печень визуально соответствовала норме. Печень рыб из концентрации (1,0 мг/л) была значительно увеличена и имела рыхлую консистенцию. У особей с наибольшей концентрацией, помимо этого, был увеличен желчный пузырь. Жабры всех рыб опытных групп сильно гиперемированы и имели ярко-красный цвет даже после нескольких дней нахождения в формалине.</a:t>
            </a:r>
          </a:p>
          <a:p>
            <a:pPr algn="just"/>
            <a:r>
              <a:rPr lang="ru-RU" dirty="0" smtClean="0"/>
              <a:t>	Исходя </a:t>
            </a:r>
            <a:r>
              <a:rPr lang="ru-RU" dirty="0"/>
              <a:t>из результатов внешнего осмотра внутренних органов гуппи, можно отметить, что концентрация диспергента выше 0,5 мг/л приводит к видимым патологическим изменениям печени.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692696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Клинический и патологоанатомический анализ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368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3" name="Рисунок 1" descr="Описание: Жабры контроль Рисунок для отчет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" y="2070651"/>
            <a:ext cx="41243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5689" y="4005064"/>
            <a:ext cx="33158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Жабры рыб контрольной группы</a:t>
            </a:r>
            <a:endParaRPr kumimoji="0" lang="ru-RU" altLang="zh-CN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Рисунок 4" descr="Описание: Рисунок жабры диспергент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114852"/>
            <a:ext cx="4892675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897" y="5826677"/>
            <a:ext cx="91281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Жабры рыб опытных групп: 0,25 мг/л (А) – гиперемия жаберной ткани; 0,5 мг/л (Б) – гиперемия и гиперплазия респираторного эпителия, утолщение ламелл; 1,0 мг/л (В) – полнокровие сосудов, гиперемия и гиперплазия эпителия; 5,0 мг/л (Г) – разрушение респираторных ламелл, гиперемия; 10,0 мг/л (Д, Е) – значительная гиперемия и гиперплазия жаберной ткани, укорочение и истончение ламелл, их разрушение. Увеличение 15х×40х.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3110" y="153806"/>
            <a:ext cx="295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/>
              <a:t>Гистологический анализ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32246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2051</TotalTime>
  <Words>1772</Words>
  <Application>Microsoft Office PowerPoint</Application>
  <PresentationFormat>Экран (4:3)</PresentationFormat>
  <Paragraphs>484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方正姚体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Попова Елена Олеговна</cp:lastModifiedBy>
  <cp:revision>184</cp:revision>
  <dcterms:created xsi:type="dcterms:W3CDTF">2017-08-23T11:14:27Z</dcterms:created>
  <dcterms:modified xsi:type="dcterms:W3CDTF">2023-10-02T06:37:36Z</dcterms:modified>
</cp:coreProperties>
</file>