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9">
  <p:sldMasterIdLst>
    <p:sldMasterId id="2147483953" r:id="rId1"/>
  </p:sldMasterIdLst>
  <p:notesMasterIdLst>
    <p:notesMasterId r:id="rId15"/>
  </p:notesMasterIdLst>
  <p:handoutMasterIdLst>
    <p:handoutMasterId r:id="rId16"/>
  </p:handoutMasterIdLst>
  <p:sldIdLst>
    <p:sldId id="256" r:id="rId2"/>
    <p:sldId id="583" r:id="rId3"/>
    <p:sldId id="686" r:id="rId4"/>
    <p:sldId id="674" r:id="rId5"/>
    <p:sldId id="673" r:id="rId6"/>
    <p:sldId id="679" r:id="rId7"/>
    <p:sldId id="680" r:id="rId8"/>
    <p:sldId id="681" r:id="rId9"/>
    <p:sldId id="682" r:id="rId10"/>
    <p:sldId id="683" r:id="rId11"/>
    <p:sldId id="684" r:id="rId12"/>
    <p:sldId id="685" r:id="rId13"/>
    <p:sldId id="67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0000FF"/>
    <a:srgbClr val="FF944B"/>
    <a:srgbClr val="27C332"/>
    <a:srgbClr val="ABFBAD"/>
    <a:srgbClr val="9AFA9C"/>
    <a:srgbClr val="FFDD71"/>
    <a:srgbClr val="FFD8BD"/>
    <a:srgbClr val="C0F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6" autoAdjust="0"/>
    <p:restoredTop sz="92506" autoAdjust="0"/>
  </p:normalViewPr>
  <p:slideViewPr>
    <p:cSldViewPr snapToGrid="0">
      <p:cViewPr varScale="1">
        <p:scale>
          <a:sx n="114" d="100"/>
          <a:sy n="114" d="100"/>
        </p:scale>
        <p:origin x="16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Холинэстеразы пресноводных костистых рыб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298E34F-D354-45E4-8746-C46E42D68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8649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D5D4CA-17B1-474A-ADE6-E002060FD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8663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201891-F458-4B58-8C71-792D65CADDF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41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D5D4CA-17B1-474A-ADE6-E002060FDCC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318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807D5-E182-4526-9049-4CF64AA112EF}" type="datetime1">
              <a:rPr lang="ru-RU" smtClean="0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3F373-B3F6-4694-899D-DDEFB0280C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F348AD-3186-4188-992B-0B4A1CB59DD7}" type="datetime1">
              <a:rPr lang="ru-RU" smtClean="0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CA04F-2FE3-4859-B4C8-DE152E4FA8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19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3B1BA1-78BB-4E77-9BA9-0142130C351F}" type="datetime1">
              <a:rPr lang="ru-RU" smtClean="0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A36D4-4C17-4EC5-B563-15930841DA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36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5923B6-5554-4E3D-8837-3CFF6F53D879}" type="datetime1">
              <a:rPr lang="ru-RU" smtClean="0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2FC98-1678-4282-B8E7-B089A07763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05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4DDCEE-FE46-4E2B-B717-111CBDC84E59}" type="datetime1">
              <a:rPr lang="ru-RU" smtClean="0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2DF3D-6017-49DC-A1F2-D17544E986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17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EAD07-7E56-46B4-8A67-B1125C84B8F6}" type="datetime1">
              <a:rPr lang="ru-RU" smtClean="0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E1BEF-90D3-4ACD-9032-EE319F99CF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7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64B485-FEDB-4FEB-9AE7-38DB320CCC7A}" type="datetime1">
              <a:rPr lang="ru-RU" smtClean="0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1B564-7E6A-4D2D-98C3-91779D9A23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97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FDF45E-008A-41FF-86C2-AD81268F16A3}" type="datetime1">
              <a:rPr lang="ru-RU" smtClean="0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22BFA-54E9-40BA-A11D-05A916D7A9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48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BD284D-98B5-4769-8140-81D061493B09}" type="datetime1">
              <a:rPr lang="ru-RU" smtClean="0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458EB-4233-42D0-BDF1-0B876B1C8D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94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6BC3AE-3FF6-4A67-9279-557F60959245}" type="datetime1">
              <a:rPr lang="ru-RU" smtClean="0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F86B7-31B3-4EB1-8181-F0827EF0CD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A3BBB8-8CA4-457A-94C0-3A07B8249D05}" type="datetime1">
              <a:rPr lang="ru-RU" smtClean="0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D7264-A4F3-4C41-B70F-F27518CE9A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39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598EBB-56F7-4799-A61C-D235BD2CB9EE}" type="datetime1">
              <a:rPr lang="ru-RU" smtClean="0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6EFDD2-D2A1-4FC9-BA6A-AEEADD1375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71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huiko@ibiw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3498" y="2423161"/>
            <a:ext cx="9066212" cy="273018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ru-RU" sz="1800" dirty="0"/>
            </a:br>
            <a:br>
              <a:rPr lang="ru-RU" sz="1800" dirty="0"/>
            </a:br>
            <a:br>
              <a:rPr lang="ru-RU" sz="1800" dirty="0"/>
            </a:br>
            <a:br>
              <a:rPr lang="ru-RU" sz="1800" dirty="0"/>
            </a:br>
            <a:br>
              <a:rPr lang="ru-RU" sz="1800" dirty="0"/>
            </a:b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РАЗРАБОТКА НАУЧНО-ОБОСНОВАННОГО НОРМАТИВА ПРЕДЕЛЬНО-ДОПУСТИМОЙ КОНЦЕНТРАЦИИ (ПДК) НА ДИМЕТИЛДИСУЛЬФИД ДЛЯ ВОДОЕМОВ РЫБОХОЗЯЙСТВЕННОГО ЗНАЧЕНИЯ</a:t>
            </a:r>
            <a:b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Этап 1 (промежуточный)</a:t>
            </a:r>
            <a:b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Заказчик: Российская Ассоциация Организаций и Предприятий Целлюлозно-Бумажной Промышленности (РАО «Бумпром»)</a:t>
            </a:r>
            <a:endParaRPr lang="en-US" sz="2200" b="1" cap="all" dirty="0" err="1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8019" y="5064227"/>
            <a:ext cx="8927961" cy="1553489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Чуйко Г.М.</a:t>
            </a:r>
            <a:endParaRPr lang="ru-RU" b="1" baseline="300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b="1" baseline="300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Институт биологии внутренних вод им. И.Д. Папанина РАН, Борок, Ярославская обл., Некоузский р-н, Россия</a:t>
            </a:r>
          </a:p>
          <a:p>
            <a:pPr>
              <a:lnSpc>
                <a:spcPct val="80000"/>
              </a:lnSpc>
              <a:defRPr/>
            </a:pP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gchuiko@ibiw.ru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1"/>
            <a:ext cx="1202366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0" name="AutoShape 16" descr="Рис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AutoShape 18" descr="Рис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4" name="AutoShape 20" descr="Рис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6" name="AutoShape 22" descr="Рис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2726" y="1028226"/>
            <a:ext cx="932302" cy="937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45922" y="34170"/>
            <a:ext cx="2465910" cy="95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B02F2DE-002C-4655-9A25-97BFD48F06DE}" type="slidenum">
              <a:rPr lang="ru-RU" sz="1400" b="1">
                <a:solidFill>
                  <a:srgbClr val="000099"/>
                </a:solidFill>
                <a:latin typeface="Arial" charset="0"/>
                <a:cs typeface="+mn-cs"/>
              </a:rPr>
              <a:pPr algn="r">
                <a:defRPr/>
              </a:pPr>
              <a:t>10</a:t>
            </a:fld>
            <a:endParaRPr lang="ru-RU" sz="1400" b="1" dirty="0">
              <a:solidFill>
                <a:srgbClr val="000099"/>
              </a:solidFill>
              <a:latin typeface="Arial" charset="0"/>
              <a:cs typeface="+mn-cs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1ADC801-934F-4317-991D-3EAD30169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7939" y="0"/>
            <a:ext cx="416061" cy="41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796BDE-26D3-D1A7-8EFB-30918F01FED2}"/>
              </a:ext>
            </a:extLst>
          </p:cNvPr>
          <p:cNvSpPr txBox="1"/>
          <p:nvPr/>
        </p:nvSpPr>
        <p:spPr>
          <a:xfrm>
            <a:off x="251460" y="308610"/>
            <a:ext cx="8401050" cy="523220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Токсичность для хлореллы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vulgaris</a:t>
            </a:r>
            <a:endParaRPr lang="ru-RU" i="1" dirty="0"/>
          </a:p>
        </p:txBody>
      </p:sp>
      <p:pic>
        <p:nvPicPr>
          <p:cNvPr id="2" name="Диаграмма 526021609">
            <a:extLst>
              <a:ext uri="{FF2B5EF4-FFF2-40B4-BE49-F238E27FC236}">
                <a16:creationId xmlns:a16="http://schemas.microsoft.com/office/drawing/2014/main" id="{77164C41-B05F-88C8-FFAE-7C9B3DD2182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1007323"/>
            <a:ext cx="6800850" cy="378333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AA26C04-4B4D-694F-6EFF-6465030C93D6}"/>
              </a:ext>
            </a:extLst>
          </p:cNvPr>
          <p:cNvSpPr txBox="1"/>
          <p:nvPr/>
        </p:nvSpPr>
        <p:spPr>
          <a:xfrm>
            <a:off x="251461" y="4788088"/>
            <a:ext cx="8618218" cy="707886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99"/>
                </a:solidFill>
              </a:rPr>
              <a:t>Рис.1 Линейная зависимость </a:t>
            </a:r>
            <a:r>
              <a:rPr lang="ru-RU" sz="2000" dirty="0" err="1">
                <a:solidFill>
                  <a:srgbClr val="000099"/>
                </a:solidFill>
              </a:rPr>
              <a:t>пробитного</a:t>
            </a:r>
            <a:r>
              <a:rPr lang="ru-RU" sz="2000" dirty="0">
                <a:solidFill>
                  <a:srgbClr val="000099"/>
                </a:solidFill>
              </a:rPr>
              <a:t> значения подавления прироста клеток хлореллы за 72 ч от логарифма концентраций ДМДС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76C49F-EECF-8662-4D1D-8D906E400A57}"/>
              </a:ext>
            </a:extLst>
          </p:cNvPr>
          <p:cNvSpPr txBox="1"/>
          <p:nvPr/>
        </p:nvSpPr>
        <p:spPr>
          <a:xfrm>
            <a:off x="3303270" y="5715000"/>
            <a:ext cx="2240280" cy="40011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LC</a:t>
            </a:r>
            <a:r>
              <a:rPr lang="ru-RU" sz="2000" b="1" baseline="-25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</a:t>
            </a:r>
            <a:r>
              <a:rPr lang="ru-RU" sz="20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=19.95 мг/л</a:t>
            </a:r>
            <a:endParaRPr lang="ru-RU" sz="20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257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B02F2DE-002C-4655-9A25-97BFD48F06DE}" type="slidenum">
              <a:rPr lang="ru-RU" sz="1400" b="1">
                <a:solidFill>
                  <a:srgbClr val="000099"/>
                </a:solidFill>
                <a:latin typeface="Arial" charset="0"/>
                <a:cs typeface="+mn-cs"/>
              </a:rPr>
              <a:pPr algn="r">
                <a:defRPr/>
              </a:pPr>
              <a:t>11</a:t>
            </a:fld>
            <a:endParaRPr lang="ru-RU" sz="1400" b="1" dirty="0">
              <a:solidFill>
                <a:srgbClr val="000099"/>
              </a:solidFill>
              <a:latin typeface="Arial" charset="0"/>
              <a:cs typeface="+mn-cs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1ADC801-934F-4317-991D-3EAD30169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7939" y="0"/>
            <a:ext cx="416061" cy="41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796BDE-26D3-D1A7-8EFB-30918F01FED2}"/>
              </a:ext>
            </a:extLst>
          </p:cNvPr>
          <p:cNvSpPr txBox="1"/>
          <p:nvPr/>
        </p:nvSpPr>
        <p:spPr>
          <a:xfrm>
            <a:off x="-1" y="354330"/>
            <a:ext cx="8938261" cy="523220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Токсичность ДМДС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цериодафнии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b="1" i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affin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endParaRPr lang="ru-RU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A26C04-4B4D-694F-6EFF-6465030C93D6}"/>
              </a:ext>
            </a:extLst>
          </p:cNvPr>
          <p:cNvSpPr txBox="1"/>
          <p:nvPr/>
        </p:nvSpPr>
        <p:spPr>
          <a:xfrm>
            <a:off x="742948" y="4788088"/>
            <a:ext cx="7720967" cy="707886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99"/>
                </a:solidFill>
              </a:rPr>
              <a:t>Рис.2 Линейная зависимость </a:t>
            </a:r>
            <a:r>
              <a:rPr lang="ru-RU" sz="2000" dirty="0" err="1">
                <a:solidFill>
                  <a:srgbClr val="000099"/>
                </a:solidFill>
              </a:rPr>
              <a:t>пробитного</a:t>
            </a:r>
            <a:r>
              <a:rPr lang="ru-RU" sz="2000" dirty="0">
                <a:solidFill>
                  <a:srgbClr val="000099"/>
                </a:solidFill>
              </a:rPr>
              <a:t> значения гибели </a:t>
            </a:r>
            <a:r>
              <a:rPr lang="ru-RU" sz="2000" dirty="0" err="1">
                <a:solidFill>
                  <a:srgbClr val="000099"/>
                </a:solidFill>
              </a:rPr>
              <a:t>цериодафний</a:t>
            </a:r>
            <a:r>
              <a:rPr lang="ru-RU" sz="2000" dirty="0">
                <a:solidFill>
                  <a:srgbClr val="000099"/>
                </a:solidFill>
              </a:rPr>
              <a:t> за 48 ч от логарифма концентраций ДМДС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76C49F-EECF-8662-4D1D-8D906E400A57}"/>
              </a:ext>
            </a:extLst>
          </p:cNvPr>
          <p:cNvSpPr txBox="1"/>
          <p:nvPr/>
        </p:nvSpPr>
        <p:spPr>
          <a:xfrm>
            <a:off x="3303270" y="5781864"/>
            <a:ext cx="2823210" cy="40011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LC</a:t>
            </a:r>
            <a:r>
              <a:rPr lang="ru-RU" sz="2000" b="1" baseline="-25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</a:t>
            </a:r>
            <a:r>
              <a:rPr lang="ru-RU" sz="20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=52.48 мг/л</a:t>
            </a:r>
            <a:endParaRPr lang="ru-RU" sz="2000" dirty="0">
              <a:solidFill>
                <a:srgbClr val="000099"/>
              </a:solidFill>
            </a:endParaRPr>
          </a:p>
        </p:txBody>
      </p:sp>
      <p:pic>
        <p:nvPicPr>
          <p:cNvPr id="4" name="Диаграмма 24503168">
            <a:extLst>
              <a:ext uri="{FF2B5EF4-FFF2-40B4-BE49-F238E27FC236}">
                <a16:creationId xmlns:a16="http://schemas.microsoft.com/office/drawing/2014/main" id="{0AD80987-C298-5CE0-4DD6-F5EBCE0C699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51560"/>
            <a:ext cx="6800850" cy="37280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450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B02F2DE-002C-4655-9A25-97BFD48F06DE}" type="slidenum">
              <a:rPr lang="ru-RU" sz="1400" b="1">
                <a:solidFill>
                  <a:srgbClr val="000099"/>
                </a:solidFill>
                <a:latin typeface="Arial" charset="0"/>
                <a:cs typeface="+mn-cs"/>
              </a:rPr>
              <a:pPr algn="r">
                <a:defRPr/>
              </a:pPr>
              <a:t>12</a:t>
            </a:fld>
            <a:endParaRPr lang="ru-RU" sz="1400" b="1" dirty="0">
              <a:solidFill>
                <a:srgbClr val="000099"/>
              </a:solidFill>
              <a:latin typeface="Arial" charset="0"/>
              <a:cs typeface="+mn-cs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1ADC801-934F-4317-991D-3EAD30169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7939" y="0"/>
            <a:ext cx="416061" cy="41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796BDE-26D3-D1A7-8EFB-30918F01FED2}"/>
              </a:ext>
            </a:extLst>
          </p:cNvPr>
          <p:cNvSpPr txBox="1"/>
          <p:nvPr/>
        </p:nvSpPr>
        <p:spPr>
          <a:xfrm>
            <a:off x="274320" y="354330"/>
            <a:ext cx="8412480" cy="3136180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</a:p>
          <a:p>
            <a:endParaRPr lang="ru-RU" b="1" dirty="0">
              <a:solidFill>
                <a:srgbClr val="000099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образом, минимальные предварительные значения концентраций ДМДС устанавливаются органолептически по запаху:</a:t>
            </a:r>
            <a:br>
              <a:rPr lang="ru-RU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пороговая концентрация 0.005 мг/л, </a:t>
            </a:r>
            <a:br>
              <a:rPr lang="ru-RU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максимально допустимая концентрация составляет 0.0025 мг/л.</a:t>
            </a:r>
          </a:p>
        </p:txBody>
      </p:sp>
    </p:spTree>
    <p:extLst>
      <p:ext uri="{BB962C8B-B14F-4D97-AF65-F5344CB8AC3E}">
        <p14:creationId xmlns:p14="http://schemas.microsoft.com/office/powerpoint/2010/main" val="2558536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458EB-4233-42D0-BDF1-0B876B1C8D6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4098" name="Picture 2" descr="Рыбинское водохранилище Рыбинс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75573" y="1169540"/>
            <a:ext cx="5047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1ADC801-934F-4317-991D-3EAD30169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12241" y="5779444"/>
            <a:ext cx="1020838" cy="102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44467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458EB-4233-42D0-BDF1-0B876B1C8D65}" type="slidenum">
              <a:rPr lang="ru-RU" sz="1400" b="1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40058" y="216043"/>
            <a:ext cx="8453535" cy="49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СПИСОК ИСПОЛНИТЕЛЕЙ 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3534B27-AE72-44E2-A074-B263426BC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7939" y="0"/>
            <a:ext cx="416061" cy="41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0B1CE17-D645-A7DC-D25B-47563A65CA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277439"/>
              </p:ext>
            </p:extLst>
          </p:nvPr>
        </p:nvGraphicFramePr>
        <p:xfrm>
          <a:off x="340058" y="721059"/>
          <a:ext cx="8453535" cy="55555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175042">
                  <a:extLst>
                    <a:ext uri="{9D8B030D-6E8A-4147-A177-3AD203B41FA5}">
                      <a16:colId xmlns:a16="http://schemas.microsoft.com/office/drawing/2014/main" val="3492145300"/>
                    </a:ext>
                  </a:extLst>
                </a:gridCol>
                <a:gridCol w="2278493">
                  <a:extLst>
                    <a:ext uri="{9D8B030D-6E8A-4147-A177-3AD203B41FA5}">
                      <a16:colId xmlns:a16="http://schemas.microsoft.com/office/drawing/2014/main" val="3255419293"/>
                    </a:ext>
                  </a:extLst>
                </a:gridCol>
              </a:tblGrid>
              <a:tr h="4448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Должность, место работы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71" marR="19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ФИО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71" marR="19071" marT="0" marB="0" anchor="b"/>
                </a:tc>
                <a:extLst>
                  <a:ext uri="{0D108BD9-81ED-4DB2-BD59-A6C34878D82A}">
                    <a16:rowId xmlns:a16="http://schemas.microsoft.com/office/drawing/2014/main" val="7166377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u="sng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Руководитель:</a:t>
                      </a:r>
                    </a:p>
                  </a:txBody>
                  <a:tcPr marL="19071" marR="19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71" marR="19071" marT="0" marB="0" anchor="ctr"/>
                </a:tc>
                <a:extLst>
                  <a:ext uri="{0D108BD9-81ED-4DB2-BD59-A6C34878D82A}">
                    <a16:rowId xmlns:a16="http://schemas.microsoft.com/office/drawing/2014/main" val="397703488"/>
                  </a:ext>
                </a:extLst>
              </a:tr>
              <a:tr h="6662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Зав. лабораторией физиологии и токсикологии водных животных ИБВВ РАН,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г.н.с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 д.б.н.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71" marR="19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Г.М. Чуйко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71" marR="19071" marT="0" marB="0" anchor="ctr"/>
                </a:tc>
                <a:extLst>
                  <a:ext uri="{0D108BD9-81ED-4DB2-BD59-A6C34878D82A}">
                    <a16:rowId xmlns:a16="http://schemas.microsoft.com/office/drawing/2014/main" val="4016508640"/>
                  </a:ext>
                </a:extLst>
              </a:tr>
              <a:tr h="4094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Исполнители:</a:t>
                      </a:r>
                      <a:endParaRPr lang="ru-RU" sz="1600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71" marR="19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71" marR="19071" marT="0" marB="0" anchor="b"/>
                </a:tc>
                <a:extLst>
                  <a:ext uri="{0D108BD9-81ED-4DB2-BD59-A6C34878D82A}">
                    <a16:rowId xmlns:a16="http://schemas.microsoft.com/office/drawing/2014/main" val="406819966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В.н.с. лаборатории физиологии и токсикологии водных животных ИБВВ РАН, к.б.н.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71" marR="19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И.И. Томилина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71" marR="19071" marT="0" marB="0" anchor="ctr"/>
                </a:tc>
                <a:extLst>
                  <a:ext uri="{0D108BD9-81ED-4DB2-BD59-A6C34878D82A}">
                    <a16:rowId xmlns:a16="http://schemas.microsoft.com/office/drawing/2014/main" val="3544356374"/>
                  </a:ext>
                </a:extLst>
              </a:tr>
              <a:tr h="8125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Старший лаборант с высшим образованием лаборатории физиологии и токсикологии водных животных ИБВВ РАН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71" marR="19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Н.С. Шевченко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71" marR="19071" marT="0" marB="0" anchor="ctr"/>
                </a:tc>
                <a:extLst>
                  <a:ext uri="{0D108BD9-81ED-4DB2-BD59-A6C34878D82A}">
                    <a16:rowId xmlns:a16="http://schemas.microsoft.com/office/drawing/2014/main" val="116595818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Ведущий инженер лаборатории физиологии и токсикологии ИБВВ РАН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71" marR="19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О.А. Угарова</a:t>
                      </a:r>
                    </a:p>
                  </a:txBody>
                  <a:tcPr marL="19071" marR="19071" marT="0" marB="0" anchor="ctr"/>
                </a:tc>
                <a:extLst>
                  <a:ext uri="{0D108BD9-81ED-4DB2-BD59-A6C34878D82A}">
                    <a16:rowId xmlns:a16="http://schemas.microsoft.com/office/drawing/2014/main" val="3101706063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Менеджер по качеству лаборатории водной экотоксикологии ООО «ЭкоСервис-А»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71" marR="19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А.Г.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Тригуб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71" marR="19071" marT="0" marB="0" anchor="ctr"/>
                </a:tc>
                <a:extLst>
                  <a:ext uri="{0D108BD9-81ED-4DB2-BD59-A6C34878D82A}">
                    <a16:rowId xmlns:a16="http://schemas.microsoft.com/office/drawing/2014/main" val="344189095"/>
                  </a:ext>
                </a:extLst>
              </a:tr>
              <a:tr h="6618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 лаборатории водной экотоксикологии ООО «ЭкоСервис-А»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71" marR="19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А.Д.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Лозбеков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71" marR="19071" marT="0" marB="0" anchor="ctr"/>
                </a:tc>
                <a:extLst>
                  <a:ext uri="{0D108BD9-81ED-4DB2-BD59-A6C34878D82A}">
                    <a16:rowId xmlns:a16="http://schemas.microsoft.com/office/drawing/2014/main" val="3791673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99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458EB-4233-42D0-BDF1-0B876B1C8D65}" type="slidenum">
              <a:rPr lang="ru-RU" sz="1400" b="1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40058" y="216043"/>
            <a:ext cx="8453535" cy="49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Физические свойства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диметилдисульфида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(ДМДС) 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3534B27-AE72-44E2-A074-B263426BC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7939" y="0"/>
            <a:ext cx="416061" cy="41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1397DCB-69AD-B6CE-090B-9AFF4840F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572" y="1088370"/>
            <a:ext cx="6205019" cy="526798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42B889B-B495-909C-DCD0-1F37F8B5CBEB}"/>
              </a:ext>
            </a:extLst>
          </p:cNvPr>
          <p:cNvCxnSpPr/>
          <p:nvPr/>
        </p:nvCxnSpPr>
        <p:spPr>
          <a:xfrm>
            <a:off x="1392572" y="3506598"/>
            <a:ext cx="3816991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B7130EA-5D84-4553-AAD6-9E46399F1A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205" y="1976549"/>
            <a:ext cx="1846997" cy="86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344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2345" y="628902"/>
            <a:ext cx="865251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влияния ДМДС на:</a:t>
            </a:r>
          </a:p>
          <a:p>
            <a:pPr algn="just">
              <a:lnSpc>
                <a:spcPct val="12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  органолептические показатели водной среды:</a:t>
            </a:r>
          </a:p>
          <a:p>
            <a:pPr marL="536575" algn="just">
              <a:lnSpc>
                <a:spcPct val="12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запах, цвет, прозрачность, мутность, образование взвешенных частиц и осадка, появление опалесценции.</a:t>
            </a:r>
          </a:p>
          <a:p>
            <a:pPr algn="just">
              <a:lnSpc>
                <a:spcPct val="12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гидрохимические показатели и процессы самоочищения водной среды:</a:t>
            </a:r>
          </a:p>
          <a:p>
            <a:pPr marL="536575" algn="just">
              <a:lnSpc>
                <a:spcPct val="12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водородный показатель рН,	</a:t>
            </a:r>
          </a:p>
          <a:p>
            <a:pPr marL="536575" algn="just">
              <a:lnSpc>
                <a:spcPct val="12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концентрация растворенного кислород,	</a:t>
            </a:r>
          </a:p>
          <a:p>
            <a:pPr marL="536575" algn="just">
              <a:lnSpc>
                <a:spcPct val="12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биохимическое потребление кислорода (БПК</a:t>
            </a:r>
            <a:r>
              <a:rPr lang="ru-RU" sz="2000" b="1" baseline="-25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536575" algn="just">
              <a:lnSpc>
                <a:spcPct val="12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численность сапрофитов,</a:t>
            </a:r>
          </a:p>
          <a:p>
            <a:pPr marL="536575" algn="just">
              <a:lnSpc>
                <a:spcPct val="12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аммонийный азот,</a:t>
            </a:r>
          </a:p>
          <a:p>
            <a:pPr marL="536575" algn="just">
              <a:lnSpc>
                <a:spcPct val="12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азот нитритов,</a:t>
            </a:r>
          </a:p>
          <a:p>
            <a:pPr marL="536575" algn="just">
              <a:lnSpc>
                <a:spcPct val="12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азот нитратов,</a:t>
            </a:r>
          </a:p>
          <a:p>
            <a:pPr algn="just">
              <a:lnSpc>
                <a:spcPct val="12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токсичность водной среды для зеленой одноклеточной водоросли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vulgaris</a:t>
            </a:r>
            <a:endParaRPr lang="ru-RU" sz="2000" b="1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     токсичность водной среды для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ветвистоусого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рачка 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affinis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5"/>
          <p:cNvSpPr>
            <a:spLocks noGrp="1"/>
          </p:cNvSpPr>
          <p:nvPr/>
        </p:nvSpPr>
        <p:spPr>
          <a:xfrm>
            <a:off x="8725711" y="6497411"/>
            <a:ext cx="4182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1BD458EB-4233-42D0-BDF1-0B876B1C8D65}" type="slidenum">
              <a:rPr lang="ru-RU" sz="1400" b="1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7473" y="-11660"/>
            <a:ext cx="526527" cy="529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4677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B02F2DE-002C-4655-9A25-97BFD48F06DE}" type="slidenum">
              <a:rPr lang="ru-RU" sz="1400" b="1">
                <a:solidFill>
                  <a:srgbClr val="000099"/>
                </a:solidFill>
                <a:latin typeface="Arial" charset="0"/>
                <a:cs typeface="+mn-cs"/>
              </a:rPr>
              <a:pPr algn="r">
                <a:defRPr/>
              </a:pPr>
              <a:t>5</a:t>
            </a:fld>
            <a:endParaRPr lang="ru-RU" sz="1400" b="1" dirty="0">
              <a:solidFill>
                <a:srgbClr val="000099"/>
              </a:solidFill>
              <a:latin typeface="Arial" charset="0"/>
              <a:cs typeface="+mn-cs"/>
            </a:endParaRP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1348740"/>
            <a:ext cx="8572500" cy="48964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диапазон концентраций 0.001-0.0025 мг/л не изменяются по сравнению с контролем,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концентрация 0.005 мг/л и выше - отмечен запах от очень слабого до отчетливого,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концентрации 0.05 мг/л капля в виде эмульсии.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Таким образом: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пороговая концентрация вещества 0.005 мг/л,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максимально допустимая концентрация составляет 0.0025 мг/л.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1ADC801-934F-4317-991D-3EAD30169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7939" y="0"/>
            <a:ext cx="416061" cy="41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796BDE-26D3-D1A7-8EFB-30918F01FED2}"/>
              </a:ext>
            </a:extLst>
          </p:cNvPr>
          <p:cNvSpPr txBox="1"/>
          <p:nvPr/>
        </p:nvSpPr>
        <p:spPr>
          <a:xfrm>
            <a:off x="742950" y="418575"/>
            <a:ext cx="6400800" cy="523220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Органолептические показатели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82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B02F2DE-002C-4655-9A25-97BFD48F06DE}" type="slidenum">
              <a:rPr lang="ru-RU" sz="1400" b="1">
                <a:solidFill>
                  <a:srgbClr val="000099"/>
                </a:solidFill>
                <a:latin typeface="Arial" charset="0"/>
                <a:cs typeface="+mn-cs"/>
              </a:rPr>
              <a:pPr algn="r">
                <a:defRPr/>
              </a:pPr>
              <a:t>6</a:t>
            </a:fld>
            <a:endParaRPr lang="ru-RU" sz="1400" b="1" dirty="0">
              <a:solidFill>
                <a:srgbClr val="000099"/>
              </a:solidFill>
              <a:latin typeface="Arial" charset="0"/>
              <a:cs typeface="+mn-cs"/>
            </a:endParaRP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20" y="982979"/>
            <a:ext cx="8572500" cy="55441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Показатель рН</a:t>
            </a:r>
            <a:b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диапазон концентраций 0.001-0.025 мг/л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показатель не отличается от контроля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Таким образом: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пороговая концентрация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0.0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 мг/л,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максимально допустимая концентрация 0.025 мг/л.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Показатель растворенного кислорода</a:t>
            </a:r>
            <a:b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диапазон концентраций 0.001-0.01 мг/л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показатель не отличается от контроля, 0.025 мг/л снижает значение показателя.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Таким образом: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пороговая концентрация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0.0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 мг/л,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максимально допустимая концентрация 0.01 мг/л.</a:t>
            </a:r>
            <a:endParaRPr lang="ru-RU" sz="2000" b="1" u="sng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1ADC801-934F-4317-991D-3EAD30169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7939" y="0"/>
            <a:ext cx="416061" cy="41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796BDE-26D3-D1A7-8EFB-30918F01FED2}"/>
              </a:ext>
            </a:extLst>
          </p:cNvPr>
          <p:cNvSpPr txBox="1"/>
          <p:nvPr/>
        </p:nvSpPr>
        <p:spPr>
          <a:xfrm>
            <a:off x="251460" y="0"/>
            <a:ext cx="8401050" cy="95410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идрохимические показатели и процессы самоочищения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00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B02F2DE-002C-4655-9A25-97BFD48F06DE}" type="slidenum">
              <a:rPr lang="ru-RU" sz="1400" b="1">
                <a:solidFill>
                  <a:srgbClr val="000099"/>
                </a:solidFill>
                <a:latin typeface="Arial" charset="0"/>
                <a:cs typeface="+mn-cs"/>
              </a:rPr>
              <a:pPr algn="r">
                <a:defRPr/>
              </a:pPr>
              <a:t>7</a:t>
            </a:fld>
            <a:endParaRPr lang="ru-RU" sz="1400" b="1" dirty="0">
              <a:solidFill>
                <a:srgbClr val="000099"/>
              </a:solidFill>
              <a:latin typeface="Arial" charset="0"/>
              <a:cs typeface="+mn-cs"/>
            </a:endParaRP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20" y="982979"/>
            <a:ext cx="8572500" cy="55441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Биохимическое потребление кислорода (БПК</a:t>
            </a:r>
            <a:r>
              <a:rPr lang="ru-RU" sz="2000" b="1" u="sng" baseline="-25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b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диапазон концентраций 0.001-0.01 мг/л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показатель не отличается от контроля, при 0.025 мг/л показатель повышается.</a:t>
            </a:r>
            <a:b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Таким образом: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пороговая концентрация 0.0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 мг/л,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максимально допустимая концентрация 0.01 мг/л.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Численность сапрофитов </a:t>
            </a:r>
            <a:b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диапазон концентраций 0.001-0.025 мг/л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показатель не отличается от контроля.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Таким образом: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пороговая концентрация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0.0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 мг/л,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максимально допустимая концентрация 0.025 мг/л.</a:t>
            </a:r>
            <a:endParaRPr lang="ru-RU" sz="2000" b="1" u="sng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1ADC801-934F-4317-991D-3EAD30169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7939" y="0"/>
            <a:ext cx="416061" cy="41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796BDE-26D3-D1A7-8EFB-30918F01FED2}"/>
              </a:ext>
            </a:extLst>
          </p:cNvPr>
          <p:cNvSpPr txBox="1"/>
          <p:nvPr/>
        </p:nvSpPr>
        <p:spPr>
          <a:xfrm>
            <a:off x="251460" y="0"/>
            <a:ext cx="8401050" cy="95410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идрохимические показатели и процессы самоочищения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07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B02F2DE-002C-4655-9A25-97BFD48F06DE}" type="slidenum">
              <a:rPr lang="ru-RU" sz="1400" b="1">
                <a:solidFill>
                  <a:srgbClr val="000099"/>
                </a:solidFill>
                <a:latin typeface="Arial" charset="0"/>
                <a:cs typeface="+mn-cs"/>
              </a:rPr>
              <a:pPr algn="r">
                <a:defRPr/>
              </a:pPr>
              <a:t>8</a:t>
            </a:fld>
            <a:endParaRPr lang="ru-RU" sz="1400" b="1" dirty="0">
              <a:solidFill>
                <a:srgbClr val="000099"/>
              </a:solidFill>
              <a:latin typeface="Arial" charset="0"/>
              <a:cs typeface="+mn-cs"/>
            </a:endParaRP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20" y="982979"/>
            <a:ext cx="8641080" cy="55441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Аммонийный азот</a:t>
            </a:r>
            <a:b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концентрации 0.001-0.005 мг/л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показатель не отличается от контроля, при 0.01-0.025 мг/л показатель снижается.</a:t>
            </a:r>
            <a:b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Таким образом: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пороговая концентрация 0.01 мг/л,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максимально допустимая концентрация 0.005 мг/л.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Азот нитритов</a:t>
            </a:r>
            <a:b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диапазон концентраций 0.001-0.025 мг/л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показатель не отличается от контроля.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Таким образом: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пороговая концентрация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0.0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 мг/л,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максимально допустимая концентрация 0.025 мг/л.</a:t>
            </a:r>
            <a:endParaRPr lang="ru-RU" sz="2000" b="1" u="sng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1ADC801-934F-4317-991D-3EAD30169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7939" y="0"/>
            <a:ext cx="416061" cy="41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796BDE-26D3-D1A7-8EFB-30918F01FED2}"/>
              </a:ext>
            </a:extLst>
          </p:cNvPr>
          <p:cNvSpPr txBox="1"/>
          <p:nvPr/>
        </p:nvSpPr>
        <p:spPr>
          <a:xfrm>
            <a:off x="251460" y="0"/>
            <a:ext cx="8401050" cy="95410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идрохимические показатели и процессы самоочищения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61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B02F2DE-002C-4655-9A25-97BFD48F06DE}" type="slidenum">
              <a:rPr lang="ru-RU" sz="1400" b="1">
                <a:solidFill>
                  <a:srgbClr val="000099"/>
                </a:solidFill>
                <a:latin typeface="Arial" charset="0"/>
                <a:cs typeface="+mn-cs"/>
              </a:rPr>
              <a:pPr algn="r">
                <a:defRPr/>
              </a:pPr>
              <a:t>9</a:t>
            </a:fld>
            <a:endParaRPr lang="ru-RU" sz="1400" b="1" dirty="0">
              <a:solidFill>
                <a:srgbClr val="000099"/>
              </a:solidFill>
              <a:latin typeface="Arial" charset="0"/>
              <a:cs typeface="+mn-cs"/>
            </a:endParaRP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20" y="982979"/>
            <a:ext cx="8641080" cy="296037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Азот нитратов</a:t>
            </a:r>
            <a:b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концентрации 0.001-0.005 мг/л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показатель не отличается от контроля, при 0.01-0.025 мг/л показатель снижается.</a:t>
            </a:r>
            <a:b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Таким образом: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пороговая концентрация 0.01 мг/л,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максимально допустимая концентрация 0.005 мг/л.</a:t>
            </a:r>
            <a:endParaRPr lang="ru-RU" sz="2000" b="1" u="sng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1ADC801-934F-4317-991D-3EAD30169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7939" y="0"/>
            <a:ext cx="416061" cy="41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796BDE-26D3-D1A7-8EFB-30918F01FED2}"/>
              </a:ext>
            </a:extLst>
          </p:cNvPr>
          <p:cNvSpPr txBox="1"/>
          <p:nvPr/>
        </p:nvSpPr>
        <p:spPr>
          <a:xfrm>
            <a:off x="251460" y="0"/>
            <a:ext cx="8401050" cy="95410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идрохимические показатели и процессы самоочищения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37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 w="19050">
          <a:solidFill>
            <a:schemeClr val="tx2"/>
          </a:solidFill>
        </a:ln>
      </a:spPr>
      <a:bodyPr wrap="square" rtlCol="0">
        <a:spAutoFit/>
      </a:bodyPr>
      <a:lstStyle>
        <a:defPPr algn="ctr">
          <a:defRPr sz="1200" b="1" u="sng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33679</TotalTime>
  <Words>848</Words>
  <Application>Microsoft Office PowerPoint</Application>
  <PresentationFormat>Экран (4:3)</PresentationFormat>
  <Paragraphs>71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Times New Roman</vt:lpstr>
      <vt:lpstr>Тема Office</vt:lpstr>
      <vt:lpstr>     РАЗРАБОТКА НАУЧНО-ОБОСНОВАННОГО НОРМАТИВА ПРЕДЕЛЬНО-ДОПУСТИМОЙ КОНЦЕНТРАЦИИ (ПДК) НА ДИМЕТИЛДИСУЛЬФИД ДЛЯ ВОДОЕМОВ РЫБОХОЗЯЙСТВЕННОГО ЗНАЧЕНИЯ Этап 1 (промежуточный) Заказчик: Российская Ассоциация Организаций и Предприятий Целлюлозно-Бумажной Промышленности (РАО «Бумпром»)</vt:lpstr>
      <vt:lpstr>Презентация PowerPoint</vt:lpstr>
      <vt:lpstr>Презентация PowerPoint</vt:lpstr>
      <vt:lpstr>Презентация PowerPoint</vt:lpstr>
      <vt:lpstr>- диапазон концентраций 0.001-0.0025 мг/л не изменяются по сравнению с контролем, - концентрация 0.005 мг/л и выше - отмечен запах от очень слабого до отчетливого,  - концентрации 0.05 мг/л капля в виде эмульсии.   Таким образом: - пороговая концентрация вещества 0.005 мг/л,  - максимально допустимая концентрация составляет 0.0025 мг/л.</vt:lpstr>
      <vt:lpstr>Показатель рН - диапазон концентраций 0.001-0.025 мг/л показатель не отличается от контроля. Таким образом: - пороговая концентрация &gt;0.025 мг/л,  - максимально допустимая концентрация 0.025 мг/л. Показатель растворенного кислорода - диапазон концентраций 0.001-0.01 мг/л показатель не отличается от контроля, 0.025 мг/л снижает значение показателя. Таким образом: - пороговая концентрация &gt;0.025 мг/л,  - максимально допустимая концентрация 0.01 мг/л.</vt:lpstr>
      <vt:lpstr>Биохимическое потребление кислорода (БПК5) - диапазон концентраций 0.001-0.01 мг/л показатель не отличается от контроля, при 0.025 мг/л показатель повышается. Таким образом: - пороговая концентрация 0.025 мг/л,  - максимально допустимая концентрация 0.01 мг/л. Численность сапрофитов  - диапазон концентраций 0.001-0.025 мг/л показатель не отличается от контроля. Таким образом: - пороговая концентрация &gt;0.025 мг/л,  - максимально допустимая концентрация 0.025 мг/л.</vt:lpstr>
      <vt:lpstr>Аммонийный азот - концентрации 0.001-0.005 мг/л показатель не отличается от контроля, при 0.01-0.025 мг/л показатель снижается. Таким образом: - пороговая концентрация 0.01 мг/л,  - максимально допустимая концентрация 0.005 мг/л. Азот нитритов - диапазон концентраций 0.001-0.025 мг/л показатель не отличается от контроля. Таким образом: - пороговая концентрация &gt;0.025 мг/л,  - максимально допустимая концентрация 0.025 мг/л.</vt:lpstr>
      <vt:lpstr>Азот нитратов - концентрации 0.001-0.005 мг/л показатель не отличается от контроля, при 0.01-0.025 мг/л показатель снижается. Таким образом: - пороговая концентрация 0.01 мг/л,  - максимально допустимая концентрация 0.005 мг/л.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Гриша</dc:creator>
  <cp:lastModifiedBy>Grigoriy Chuiko</cp:lastModifiedBy>
  <cp:revision>882</cp:revision>
  <cp:lastPrinted>1601-01-01T00:00:00Z</cp:lastPrinted>
  <dcterms:created xsi:type="dcterms:W3CDTF">1601-01-01T00:00:00Z</dcterms:created>
  <dcterms:modified xsi:type="dcterms:W3CDTF">2023-10-03T09:56:06Z</dcterms:modified>
</cp:coreProperties>
</file>